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51" r:id="rId3"/>
    <p:sldMasterId id="2147483650" r:id="rId4"/>
    <p:sldMasterId id="2147483832" r:id="rId5"/>
  </p:sldMasterIdLst>
  <p:notesMasterIdLst>
    <p:notesMasterId r:id="rId72"/>
  </p:notesMasterIdLst>
  <p:sldIdLst>
    <p:sldId id="277" r:id="rId6"/>
    <p:sldId id="278" r:id="rId7"/>
    <p:sldId id="279" r:id="rId8"/>
    <p:sldId id="363" r:id="rId9"/>
    <p:sldId id="384" r:id="rId10"/>
    <p:sldId id="381" r:id="rId11"/>
    <p:sldId id="382" r:id="rId12"/>
    <p:sldId id="385" r:id="rId13"/>
    <p:sldId id="35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352" r:id="rId42"/>
    <p:sldId id="353" r:id="rId43"/>
    <p:sldId id="298" r:id="rId44"/>
    <p:sldId id="299" r:id="rId45"/>
    <p:sldId id="300" r:id="rId46"/>
    <p:sldId id="357" r:id="rId47"/>
    <p:sldId id="361" r:id="rId48"/>
    <p:sldId id="306" r:id="rId49"/>
    <p:sldId id="356" r:id="rId50"/>
    <p:sldId id="364" r:id="rId51"/>
    <p:sldId id="386" r:id="rId52"/>
    <p:sldId id="303" r:id="rId53"/>
    <p:sldId id="378" r:id="rId54"/>
    <p:sldId id="366" r:id="rId55"/>
    <p:sldId id="367" r:id="rId56"/>
    <p:sldId id="368" r:id="rId57"/>
    <p:sldId id="369" r:id="rId58"/>
    <p:sldId id="379" r:id="rId59"/>
    <p:sldId id="380" r:id="rId60"/>
    <p:sldId id="372" r:id="rId61"/>
    <p:sldId id="373" r:id="rId62"/>
    <p:sldId id="374" r:id="rId63"/>
    <p:sldId id="375" r:id="rId64"/>
    <p:sldId id="387" r:id="rId65"/>
    <p:sldId id="376" r:id="rId66"/>
    <p:sldId id="377" r:id="rId67"/>
    <p:sldId id="362" r:id="rId68"/>
    <p:sldId id="383" r:id="rId69"/>
    <p:sldId id="388" r:id="rId70"/>
    <p:sldId id="390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CC00"/>
    <a:srgbClr val="FF9900"/>
    <a:srgbClr val="663300"/>
    <a:srgbClr val="FFFFCC"/>
    <a:srgbClr val="6666FF"/>
    <a:srgbClr val="000099"/>
    <a:srgbClr val="B4C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8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D682A363-0785-194D-A4FF-8A42AE480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52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ＭＳ Ｐゴシック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DED510-993A-C641-A4EF-4340FED1856A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969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30041B-8F79-B740-B7EC-FFE452F862DC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AA575C-A092-E248-B99A-0072D52E33D9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DDD6DE-107D-C24F-AC34-13631F683615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4C7DBD-B139-CC48-A843-4D0184B02012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B87996-C6D2-7E49-90F8-452E3700491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7B5F7A-4D83-F84F-8EC0-F2806E49141D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014194-81A9-0648-B2BF-64E120565B7B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21D228-A16A-7849-A4F1-4CD67B36178C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AFED1D-E279-1343-9042-A1F6F6F393CC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863BDB-AD9D-374D-9032-501FD7534919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EECCC6-44F0-B143-B112-79B92220108F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1C7253-1D03-DE4B-A6EB-A3E5B2B351F5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269F3D-E92B-8142-A568-5692175B994F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9DD4F4-6F45-E348-92FC-29241FE7A661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0C6F55-AC69-0647-851D-CEB9D4293AD4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7C0663-BBB3-EE4E-BF7D-750522FBB8FD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7680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97936C-FE0E-5340-83B9-4F324F3E99D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7885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E64751-A6BA-A24B-8CD2-4F6B352616C0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8089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795BAF-8288-E04B-8788-EE40E1429483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8294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1115BF-3EE1-154B-A496-E9DEA6F131C2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849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8AB0A3-7B6B-E849-9D10-97849ACA8F1B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870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2F3D6B-5A77-EC47-901F-BFBEB20BD4C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18DD4A-5DB3-4A41-99D2-DA2273444932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890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A54657-DC52-C142-B59A-1482BDAE63FC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EAAD00-D586-FC4A-AAAA-8844C4296527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9318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F5EC30-8DE1-E546-9707-B04D052029AD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B17D9A-3C3D-8C42-8F5B-3559B005B322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DCEBE1-EC52-1E49-B51C-1B710EA6B9DB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AD3B9-9359-3747-B6E4-94237A3D559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443197-486D-6642-8BF0-E20C5B21DA22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10342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D419B0-1BAE-7043-9658-D73252822789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054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D8B8C9-9073-C44F-BE49-9E4B2D832DF2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98D80B-F789-0D49-ACE4-36AECACE6AA0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358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5843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7B2158-2268-6B4D-BC64-573A90313B94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0957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43855B-5695-6144-A5E6-CDB5138A559A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11161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0A03E0-F342-C646-B103-8918F06512D5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1136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13667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F7F28B-97A7-F349-BE63-4B8283494F9E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115714" name="Rectangle 2"/>
          <p:cNvSpPr>
            <a:spLocks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15715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3D9F70-39F7-1A48-93BB-AC68AEF08C38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C9D1E0-7308-804B-B999-31293B40BE1A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11981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2F76D0-02F9-464B-9425-1A9E3DCD3B5D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21858" name="Rectangle 2"/>
          <p:cNvSpPr>
            <a:spLocks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21859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96EA07-E24A-034A-98B9-6BD2A3F6B707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42EF11-E2EA-DC4A-A8AE-4947E2475E69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1259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031DB6-C1ED-EC49-B637-5BE4FF9CE8C8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128002" name="Rectangle 2"/>
          <p:cNvSpPr>
            <a:spLocks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28003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F06CD1-8410-F14F-9CFF-B512F53A1D3C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B868A3-6D7B-354C-8747-9D5BBCDCB395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130050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B45745-C73C-BD41-9F42-9838E86324BC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13209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55C1B9-7105-9844-88A4-64B046F80596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13414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Suppose many huge trucks rumbled around the house without ever touching it. 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A2B32C-23C6-4D44-B6FC-AD0FF391102A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136194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Trucks like that would cause such a stir that they would destroy the very foundation of the house, causing it to collapse.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CA0776-5CAB-8941-A65D-15A61CD361DF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13824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3AF774-BAA9-2D48-BD3D-2FF5B01E026C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140290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4CF4DE-7A21-6243-9407-0CFB8AA8507A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14233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DBF860-4057-6E49-95AC-133FF6622B05}" type="slidenum">
              <a:rPr lang="en-US" sz="1200"/>
              <a:pPr eaLnBrk="1" hangingPunct="1"/>
              <a:t>57</a:t>
            </a:fld>
            <a:endParaRPr lang="en-US" sz="1200"/>
          </a:p>
        </p:txBody>
      </p:sp>
      <p:sp>
        <p:nvSpPr>
          <p:cNvPr id="14438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1D4E15-B041-024B-B8A5-17E93A71A5FE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146434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1BFD3D-4576-D248-92BF-8DB3BD43C72E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14848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984EB0-ED25-F44D-87EB-872197AE874A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C4B5DA-D609-C946-AB72-D53550E26C30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150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9460CF-5703-A74F-A300-5C4AD3D0F665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15257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7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729FFA-F563-1D49-B028-432246D30851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15462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E5929E-CD6B-CA4A-BF2A-74C6898E5250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156674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EBE355-3B9D-CA4F-BC64-2F5C5B961345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158722" name="Rectangle 2"/>
          <p:cNvSpPr>
            <a:spLocks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58723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66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Creation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link address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264AF3-8223-6144-AA1A-E4C2643642B2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AF44E7-C116-A146-BE3F-BA6D6E9DF792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F291BD-9EF5-324C-8E00-D2A7E524D530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460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6083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B0C28-4BAB-0D4F-8223-06460BC69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0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8A80B-6B3C-B14B-B06D-1E274C623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0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6BA0C-6B19-0C49-9F6B-A15CE4D05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8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9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6751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33813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5824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5369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9317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69381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79149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98980-7C8A-6646-81AD-D61AC7494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3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70340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008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8426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0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2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1FBB6-E475-874E-A22F-870DC08E1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7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30C5C-FD2A-9940-94CC-29E539848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90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BAB5B-2746-D247-B23B-19E4C99CA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5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A4C88-B22C-A34B-B528-01D66D687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11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8CE75-BD15-A243-B5EA-5E75F3B0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8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17DE4-9E0D-4C4D-A2A0-18119E96C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28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3A1D0-8DFC-7F43-921A-C30177C30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5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84EBE-F26C-FD44-8E5A-4005DDC20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11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02AD3-430B-1A4C-9E5A-4D486DFF6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86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7D79B-C4A0-B749-95E7-E9EF22C8F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3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FC878-5DA3-CB40-8F1D-B4B6A00C3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75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116F4-94CD-1E4B-B52A-AE462BC9D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91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00535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95862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63124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0650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24774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4875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06080-E122-1840-94B1-B2EC52196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36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611890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05812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948172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89473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31126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975A4-3BB2-AA4D-B291-54370E49DD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47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EED44-4C06-354D-B7D1-D74CBCEDA6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33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3DDE1-A1E9-D348-ACBE-83EE65963F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1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E0BF8-808C-254A-B6AB-E4776DDE6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41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50A31-590A-9048-B8F7-1CF316D069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5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37248-F9BB-F54F-A9F6-B6D05B622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02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1EBB4-2BCB-E948-97D6-D2F88AAC8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47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9C442-CC41-444F-8443-2745D11EF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67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8C10A-51FF-DF46-BBC7-8B2871E133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818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3E2A-4AE2-6944-9F43-478B33575E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05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A58CD-DE0C-B747-9778-5CE455EC01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20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BEE9E-55E3-E249-BB8A-201033F920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6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64F27-7478-A24A-AFD5-D3C94D747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7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4AF8E-9205-C741-921D-DFCE815A7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2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17DF8-EB42-0840-A5B3-5F35338DA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98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A7F73-25A7-7340-A67C-CEFB4FF2D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0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Geneva" charset="0"/>
              </a:defRPr>
            </a:lvl1pPr>
          </a:lstStyle>
          <a:p>
            <a:pPr>
              <a:defRPr/>
            </a:pPr>
            <a:fld id="{29D8BEF4-0F5F-9B47-B93C-57A07B750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331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grpSp>
          <p:nvGrpSpPr>
            <p:cNvPr id="1331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91845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28" charset="0"/>
                  <a:ea typeface="+mn-ea"/>
                  <a:cs typeface="+mn-cs"/>
                </a:endParaRPr>
              </a:p>
            </p:txBody>
          </p:sp>
          <p:sp>
            <p:nvSpPr>
              <p:cNvPr id="1332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1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3320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13321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13322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13315" name="Text Box 3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900" b="1" smtClean="0">
                <a:solidFill>
                  <a:srgbClr val="FFFFFF"/>
                </a:solidFill>
                <a:cs typeface="Arial" charset="0"/>
              </a:rPr>
              <a:t>© </a:t>
            </a:r>
            <a:r>
              <a:rPr lang="en-US" altLang="zh-CN" sz="1000" b="1" smtClean="0">
                <a:solidFill>
                  <a:srgbClr val="FFFFFF"/>
                </a:solidFill>
                <a:cs typeface="Arial" charset="0"/>
              </a:rPr>
              <a:t>2006</a:t>
            </a:r>
            <a:r>
              <a:rPr lang="en-US" altLang="zh-CN" sz="900" b="1" smtClean="0">
                <a:solidFill>
                  <a:srgbClr val="FFFFFF"/>
                </a:solidFill>
                <a:cs typeface="Arial" charset="0"/>
              </a:rPr>
              <a:t> TBBMI</a:t>
            </a:r>
          </a:p>
        </p:txBody>
      </p:sp>
      <p:sp>
        <p:nvSpPr>
          <p:cNvPr id="291873" name="Rectangle 33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8.0.03c.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69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269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269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269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9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9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cs typeface="Geneva" charset="0"/>
              </a:defRPr>
            </a:lvl1pPr>
          </a:lstStyle>
          <a:p>
            <a:pPr>
              <a:defRPr/>
            </a:pPr>
            <a:fld id="{E8E16E98-58A1-D146-89CA-7257BBA7A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 smtClean="0"/>
              <a:t> </a:t>
            </a: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 smtClean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xmlns:p14="http://schemas.microsoft.com/office/powerpoint/2010/main"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B19EFAF-D5E7-2040-B74D-C405EE93E117}" type="slidenum">
              <a:rPr lang="en-US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0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8.jpeg"/><Relationship Id="rId13" Type="http://schemas.openxmlformats.org/officeDocument/2006/relationships/image" Target="../media/image9.jpeg"/><Relationship Id="rId14" Type="http://schemas.openxmlformats.org/officeDocument/2006/relationships/image" Target="../media/image10.jpeg"/><Relationship Id="rId15" Type="http://schemas.openxmlformats.org/officeDocument/2006/relationships/image" Target="../media/image11.jpeg"/><Relationship Id="rId16" Type="http://schemas.openxmlformats.org/officeDocument/2006/relationships/image" Target="../media/image12.jpeg"/><Relationship Id="rId17" Type="http://schemas.openxmlformats.org/officeDocument/2006/relationships/image" Target="../media/image13.jpeg"/><Relationship Id="rId18" Type="http://schemas.openxmlformats.org/officeDocument/2006/relationships/image" Target="../media/image14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slideLayout" Target="../slideLayouts/slideLayout18.xml"/><Relationship Id="rId10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5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-100013"/>
            <a:ext cx="9144000" cy="6958013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74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1042988" y="0"/>
            <a:ext cx="619601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mic Sans MS" charset="0"/>
              </a:rPr>
              <a:t>Gen. 1:1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CN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“</a:t>
            </a:r>
            <a:r>
              <a:rPr lang="zh-CN" altLang="en-US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起初</a:t>
            </a:r>
            <a:r>
              <a:rPr lang="en-US" altLang="zh-CN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”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5949280"/>
            <a:ext cx="9144000" cy="935708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</a:t>
            </a:r>
            <a:r>
              <a:rPr lang="en-US" b="1" i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ibleStudyDownloads.org</a:t>
            </a:r>
            <a:endParaRPr lang="en-US" b="1" i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2" descr="npo0000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56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六</a:t>
            </a:r>
            <a:r>
              <a:rPr lang="zh-CN" altLang="en-US" sz="56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天创造</a:t>
            </a:r>
            <a:endParaRPr lang="en-US" sz="5600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2667000" y="381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1"/>
          </a:p>
        </p:txBody>
      </p:sp>
      <p:grpSp>
        <p:nvGrpSpPr>
          <p:cNvPr id="47108" name="Group 6"/>
          <p:cNvGrpSpPr>
            <a:grpSpLocks/>
          </p:cNvGrpSpPr>
          <p:nvPr/>
        </p:nvGrpSpPr>
        <p:grpSpPr bwMode="auto">
          <a:xfrm>
            <a:off x="152400" y="228600"/>
            <a:ext cx="1066800" cy="838200"/>
            <a:chOff x="96" y="144"/>
            <a:chExt cx="672" cy="528"/>
          </a:xfrm>
        </p:grpSpPr>
        <p:sp>
          <p:nvSpPr>
            <p:cNvPr id="47109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47110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400" b="1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rPr>
                <a:t>创造</a:t>
              </a: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8" descr="npo0000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10400" y="0"/>
            <a:ext cx="20574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第一天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1800" y="304800"/>
            <a:ext cx="3810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…</a:t>
            </a: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343400" y="5791200"/>
            <a:ext cx="480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起初神创造天地 </a:t>
            </a:r>
            <a:r>
              <a:rPr 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1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49157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49158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49159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npo0000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3726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0" y="0"/>
            <a:ext cx="3048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空虚混沌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667000" y="304800"/>
            <a:ext cx="40386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000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-228600" y="5867400"/>
            <a:ext cx="937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地是空虚混沌，渊面黑暗；神的灵运行在水面上。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51205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51206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51207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6" descr="npo0000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228600"/>
            <a:ext cx="19050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971800" y="457200"/>
            <a:ext cx="3962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sz="3000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2895600" y="54864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神说：“要有光。”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就有光。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(3). 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53253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53254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53255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7" descr="npo0000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562600" y="0"/>
            <a:ext cx="3511550" cy="533400"/>
          </a:xfrm>
        </p:spPr>
        <p:txBody>
          <a:bodyPr/>
          <a:lstStyle/>
          <a:p>
            <a:pPr algn="r" eaLnBrk="1" hangingPunct="1"/>
            <a:r>
              <a:rPr lang="zh-CN" altLang="en-US" sz="2800">
                <a:latin typeface="Arial" charset="0"/>
                <a:ea typeface="SimSun" charset="0"/>
                <a:cs typeface="SimSun" charset="0"/>
              </a:rPr>
              <a:t>第一天</a:t>
            </a:r>
            <a:endParaRPr lang="en-US" altLang="zh-CN" sz="2800"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124200" y="365125"/>
            <a:ext cx="38100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000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048000" y="5334000"/>
            <a:ext cx="609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神称光为昼，称暗为夜。有晚上，有早晨，这是头一天。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(5).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55301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55302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55303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 descr="npo0000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772400" y="152400"/>
            <a:ext cx="12192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第二天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71800" y="304800"/>
            <a:ext cx="3048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0" y="56388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神说：诸水之间要有空气，将水分为上下。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(6).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5734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5735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5735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npo0000d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848600" y="228600"/>
            <a:ext cx="11430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空气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048000" y="3810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28600" y="55626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神就造出空气，将空气以下的水，空气以上的水分开了。              事就这样成了。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(7).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59397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59398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59399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npo0000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152400"/>
            <a:ext cx="183515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天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743200" y="3651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1524000"/>
            <a:ext cx="563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神称空气为天 </a:t>
            </a:r>
            <a:r>
              <a:rPr 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ja-JP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“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天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” 8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 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1445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1446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1447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8" descr="npo0000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第二天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819400" y="3048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057400" y="57150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有晚上，有早晨，是第二天。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8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3493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3494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3495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7" descr="npo0000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-76200"/>
            <a:ext cx="92027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971800" y="2889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05000" y="3733800"/>
            <a:ext cx="5105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神说：“天下的水要聚在一处，使旱地露出来。”事就这样成了。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(9).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554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554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554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6554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7162800" y="0"/>
            <a:ext cx="19050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第三天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7545388" y="6527800"/>
            <a:ext cx="7302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7.5.03a.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33400" y="18288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希伯来文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:</a:t>
            </a:r>
            <a:endParaRPr lang="en-US" sz="4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3276600" y="1752600"/>
            <a:ext cx="4114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e-IL" sz="4800" b="1">
                <a:latin typeface="Hebpar" charset="0"/>
              </a:rPr>
              <a:t>ty</a:t>
            </a:r>
            <a:r>
              <a:rPr lang="en-US" sz="4800" b="1">
                <a:latin typeface="Hebpar" charset="0"/>
              </a:rPr>
              <a:t>v</a:t>
            </a:r>
            <a:r>
              <a:rPr lang="he-IL" sz="4800" b="1">
                <a:latin typeface="Hebpar" charset="0"/>
              </a:rPr>
              <a:t>arb</a:t>
            </a:r>
            <a:endParaRPr lang="he-IL" sz="4800" b="1">
              <a:solidFill>
                <a:schemeClr val="bg1"/>
              </a:solidFill>
              <a:latin typeface="Hebpar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990600" y="4327525"/>
            <a:ext cx="662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		根源，来源，诞生</a:t>
            </a:r>
            <a:endParaRPr lang="en-US" sz="4000" b="1" i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486400" y="175260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bereshith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990600" y="3657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希腊文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:</a:t>
            </a:r>
            <a:endParaRPr lang="en-US" sz="4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3200400" y="3657600"/>
            <a:ext cx="335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Greekth" charset="0"/>
              </a:rPr>
              <a:t>genesij</a:t>
            </a:r>
            <a:endParaRPr lang="en-US" sz="4400" b="1">
              <a:solidFill>
                <a:schemeClr val="bg1"/>
              </a:solidFill>
              <a:latin typeface="Greekth" charset="0"/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600200" y="2438400"/>
            <a:ext cx="411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   起初</a:t>
            </a:r>
            <a:endParaRPr lang="en-US" altLang="zh-CN" sz="4000" b="1" i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4953000" y="365760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genesis</a:t>
            </a:r>
          </a:p>
        </p:txBody>
      </p:sp>
      <p:sp>
        <p:nvSpPr>
          <p:cNvPr id="4711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914400"/>
          </a:xfrm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经卷名称</a:t>
            </a:r>
          </a:p>
        </p:txBody>
      </p:sp>
      <p:pic>
        <p:nvPicPr>
          <p:cNvPr id="30734" name="Picture 16" descr="Genesis in Gr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1739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7" descr="bereshith in Hebr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562100"/>
            <a:ext cx="1752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npo0000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895600" y="5175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486400" y="3657600"/>
            <a:ext cx="3505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神称旱地为地，称水的聚处为海。神看着是好的。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(10).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758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759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759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6758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0"/>
            <a:ext cx="27432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地和海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npo0000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152400"/>
            <a:ext cx="28194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青草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743200" y="122238"/>
            <a:ext cx="31496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28600" y="3276600"/>
            <a:ext cx="86106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神说：“地要发生青草和结种子的菜蔬，并结果子的树木，各从其类，果子都包着核。” 事就这样成了。于是地发生了青草和结种子的菜蔬，各从其类；并结果子的树木，各从其类，果子都包着核。神看着是好的。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(11-12).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9637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9638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9639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7" descr="npo0000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619625" y="1955800"/>
            <a:ext cx="3152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000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400800" y="3581400"/>
            <a:ext cx="2743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有晚上，有早晨，是第三天。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(13).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168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168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168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7168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7432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第三天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npo0000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971800" y="4413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04800" y="5105400"/>
            <a:ext cx="80772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神说：“天上要有光体，可以分昼夜，作记号，定节令，日子，年岁。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(14);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373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373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373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7373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0"/>
            <a:ext cx="3124200" cy="6858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第四天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 descr="npo0000e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124200" y="25717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5846763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并要发光在天空，普照在地上。事就这样成了。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(15).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578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578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578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7578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029200" y="76200"/>
            <a:ext cx="40386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太阳与月亮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Picture17 (Medium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048000" y="211138"/>
            <a:ext cx="3048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6105525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于是神造了两个大光，大的管昼。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782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783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783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7782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0" y="152400"/>
            <a:ext cx="2362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太阳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 descr="npo0000e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971800" y="2127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3886200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小的管夜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987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987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987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7987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76200"/>
            <a:ext cx="2819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月阳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npo0000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029200" y="4876800"/>
            <a:ext cx="388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又造从星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667000" y="2286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8192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192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192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192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934200" y="76200"/>
            <a:ext cx="2057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从星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npo0000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895600" y="3810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5241925"/>
            <a:ext cx="9144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就把这些光摆列在天空，普照在地上，管理昼夜，分别明暗。神看着是好的。有晚上，有早晨，是第四日。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(17-19).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397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397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397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663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152400"/>
            <a:ext cx="3048000" cy="5334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第四天</a:t>
            </a:r>
            <a:endParaRPr lang="en-US" sz="2400" b="1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1" descr="npo0000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352800" y="455613"/>
            <a:ext cx="3048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4416425"/>
            <a:ext cx="419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神说：“水要多多滋生有生命的物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20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)…”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602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602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602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76200"/>
            <a:ext cx="2743200" cy="4572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第五天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3" cstate="screen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创世记之问题</a:t>
            </a:r>
            <a:endParaRPr lang="en-US" altLang="zh-CN">
              <a:solidFill>
                <a:srgbClr val="FFFF00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545388" y="6527800"/>
            <a:ext cx="7302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7.5.03a.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066800" y="1371600"/>
            <a:ext cx="29638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8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创造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990600" y="2514600"/>
            <a:ext cx="5715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人从那里莱？</a:t>
            </a:r>
            <a:r>
              <a:rPr lang="en-US" altLang="ja-JP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?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世界为何有罪恶？</a:t>
            </a:r>
            <a:r>
              <a:rPr lang="en-US" altLang="ja-JP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我们有盼望吗？</a:t>
            </a:r>
            <a:endParaRPr lang="en-US" sz="44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1" descr="npo0000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48000" y="228600"/>
            <a:ext cx="3048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62400" y="4886325"/>
            <a:ext cx="525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“…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要有雀鸟飞在地面以上，天空之中。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”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(20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806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807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807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806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6670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雀鸟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7" descr="npo0000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971800" y="3651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5089525"/>
            <a:ext cx="5029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神就造出大鱼和水中所滋生各样有生命的动物，各从其类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(21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011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011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011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6670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金鱼</a:t>
            </a:r>
            <a:endParaRPr lang="en-US" altLang="zh-CN" sz="24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7" descr="npo0000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200400" y="2286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52400" y="4810125"/>
            <a:ext cx="40386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…</a:t>
            </a:r>
            <a:r>
              <a:rPr lang="zh-CN" altLang="en-US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又造出各样飞鸟，各从其类。神看着是好的。</a:t>
            </a:r>
            <a:r>
              <a:rPr lang="en-US" altLang="ja-JP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 (21</a:t>
            </a:r>
            <a:r>
              <a:rPr lang="zh-CN" altLang="en-US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).</a:t>
            </a:r>
            <a:endParaRPr lang="en-US" sz="32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9216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216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216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216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76200"/>
            <a:ext cx="27432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企鹅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1" descr="npo0000f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895600" y="152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b="1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543242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Arial" pitchFamily="-128" charset="0"/>
                <a:ea typeface="SimSun" pitchFamily="2" charset="-128"/>
                <a:cs typeface="SimSun" pitchFamily="2" charset="-128"/>
              </a:rPr>
              <a:t>神就赐福给这一切，说：“滋生繁多，充满海中的水；雀鸟也要多生在地上。”</a:t>
            </a:r>
            <a:r>
              <a:rPr lang="en-US" sz="3200" b="1">
                <a:solidFill>
                  <a:schemeClr val="bg1"/>
                </a:solidFill>
                <a:latin typeface="Arial" pitchFamily="-128" charset="0"/>
                <a:ea typeface="SimSun" pitchFamily="2" charset="-128"/>
                <a:cs typeface="SimSun" pitchFamily="2" charset="-128"/>
              </a:rPr>
              <a:t> (22).</a:t>
            </a:r>
          </a:p>
        </p:txBody>
      </p:sp>
      <p:grpSp>
        <p:nvGrpSpPr>
          <p:cNvPr id="9421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421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421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421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76200"/>
            <a:ext cx="3124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滋生繁多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npo0000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895600" y="1365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248400" y="4657725"/>
            <a:ext cx="2667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有晚上，有早晨，是第五日。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(23).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626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626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626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626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76200"/>
            <a:ext cx="25146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第五天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6" descr="npo0000f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971800" y="3810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-76200" y="4038600"/>
            <a:ext cx="8915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神说：“地要生出活物来，各从其类；牲畜，昆虫，野兽，各从其类。”事就这样成了。于是神造出野兽，各从其类；牲畜，各从其类；地上一切昆虫，各从其类。神看着是好的。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(24-25).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830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831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831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830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76200"/>
            <a:ext cx="3200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动物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7" descr="npo0000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971800" y="381000"/>
            <a:ext cx="3048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0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676400" y="3505200"/>
            <a:ext cx="6019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神说：“我们要照着我们的形象，按着我们的样式造人，使他们管理海里的鱼，空中的鸟，地上的牲畜和全地，并地上所爬的一切昆虫。”</a:t>
            </a:r>
            <a:r>
              <a:rPr lang="en-US" altLang="zh-CN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(26).</a:t>
            </a:r>
          </a:p>
        </p:txBody>
      </p:sp>
      <p:grpSp>
        <p:nvGrpSpPr>
          <p:cNvPr id="10035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035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035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035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705600" y="0"/>
            <a:ext cx="2362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人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2971800" y="6096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102403" name="Group 4"/>
          <p:cNvGrpSpPr>
            <a:grpSpLocks/>
          </p:cNvGrpSpPr>
          <p:nvPr/>
        </p:nvGrpSpPr>
        <p:grpSpPr bwMode="auto">
          <a:xfrm>
            <a:off x="457200" y="304800"/>
            <a:ext cx="1066800" cy="914400"/>
            <a:chOff x="96" y="144"/>
            <a:chExt cx="672" cy="576"/>
          </a:xfrm>
        </p:grpSpPr>
        <p:sp>
          <p:nvSpPr>
            <p:cNvPr id="102409" name="AutoShape 5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2410" name="Text Box 6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240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8229600" y="0"/>
            <a:ext cx="8382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女人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2405" name="Picture 8" descr="expuls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825" y="1524000"/>
            <a:ext cx="399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1295400" y="4772025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乃是照着他的形象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04800" y="1219200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神就照着自己的形象造人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3429000" y="5686425"/>
            <a:ext cx="358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造男造女 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27)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9" grpId="0"/>
      <p:bldP spid="209930" grpId="0"/>
      <p:bldP spid="2099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50" name="Group 3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4456" name="AutoShape 4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4457" name="Text Box 5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445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/>
            <a:r>
              <a:rPr lang="zh-CN" altLang="en-US" sz="2400" u="sng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命令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266700" y="5410200"/>
            <a:ext cx="6134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和</a:t>
            </a: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地上各样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行动的活物。</a:t>
            </a:r>
            <a:r>
              <a:rPr lang="en-US" altLang="ja-JP" sz="3200" b="1" smtClean="0">
                <a:solidFill>
                  <a:schemeClr val="bg1"/>
                </a:solidFill>
                <a:cs typeface="ＭＳ Ｐゴシック" charset="0"/>
              </a:rPr>
              <a:t>” (28).</a:t>
            </a:r>
            <a:endParaRPr lang="en-US" sz="3200" b="1" smtClean="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1600200" y="381000"/>
            <a:ext cx="4819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空中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的</a:t>
            </a: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鸟</a:t>
            </a:r>
            <a:endParaRPr lang="en-US" sz="3200" b="1" u="sng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304800" y="3352800"/>
            <a:ext cx="701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也要管理</a:t>
            </a: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海里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的</a:t>
            </a: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鱼</a:t>
            </a:r>
            <a:endParaRPr lang="en-US" sz="3200" b="1" u="sng" smtClean="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5105400" y="2590800"/>
            <a:ext cx="4038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神就赐福给他们，又对他们说：“要生养众多，遍满地面，治理这地。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/>
      <p:bldP spid="211976" grpId="0"/>
      <p:bldP spid="21197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npo0000f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971800" y="4572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第七天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962400" y="5181600"/>
            <a:ext cx="502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天地万物都造齐了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(2:1)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650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650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650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650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76200"/>
            <a:ext cx="2819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总结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4819" name="Picture 3" descr="ear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013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与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创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世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记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同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观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的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记录</a:t>
            </a:r>
            <a:endParaRPr lang="en-US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47800"/>
            <a:ext cx="5029200" cy="2743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Memphite Theology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Enuma Elish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Atrahasis Epic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Gilgamesh Epic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371600"/>
            <a:ext cx="4137025" cy="2741613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  </a:t>
            </a:r>
            <a:endParaRPr lang="en-US" sz="3200" b="1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  </a:t>
            </a:r>
            <a:endParaRPr lang="en-US" altLang="zh-CN" sz="32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创造与洪水  </a:t>
            </a:r>
            <a:endParaRPr lang="en-US" sz="3200" b="1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洪水  </a:t>
            </a:r>
            <a:endParaRPr lang="en-US" sz="32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6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6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9" grpId="0" build="p"/>
      <p:bldP spid="23655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npo0000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200400" y="3810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第七天</a:t>
            </a:r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28600" y="5486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到第七日，神造物的工已经完毕，就在第七日歇了他一切的工，安息了。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(2:2).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854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855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855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854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0" y="228600"/>
            <a:ext cx="221615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第七日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npo0000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762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971800" y="304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第七天</a:t>
            </a:r>
            <a:endParaRPr lang="en-US" b="1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-228600" y="5715000"/>
            <a:ext cx="937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神赐福给第七日，定为圣日，因为在这日神歇了他一切创造的工，就安息了。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(2:3).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059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059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059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0"/>
            <a:ext cx="2743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安息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42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lang="en-US" altLang="zh-CN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2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1:3-31</a:t>
            </a:r>
          </a:p>
        </p:txBody>
      </p:sp>
      <p:sp>
        <p:nvSpPr>
          <p:cNvPr id="112650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12651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4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112655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12656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112657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12658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59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60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69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76200"/>
            <a:ext cx="52149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10"/>
          <p:cNvSpPr>
            <a:spLocks noGrp="1" noChangeArrowheads="1"/>
          </p:cNvSpPr>
          <p:nvPr>
            <p:ph type="title"/>
          </p:nvPr>
        </p:nvSpPr>
        <p:spPr>
          <a:xfrm>
            <a:off x="762000" y="579120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b="1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创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造或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进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化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论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？</a:t>
            </a:r>
            <a:endParaRPr lang="en-US" b="1">
              <a:latin typeface="Arial" charset="0"/>
            </a:endParaRPr>
          </a:p>
        </p:txBody>
      </p:sp>
      <p:sp>
        <p:nvSpPr>
          <p:cNvPr id="231430" name="Rectangle 6"/>
          <p:cNvSpPr>
            <a:spLocks noChangeArrowheads="1"/>
          </p:cNvSpPr>
          <p:nvPr/>
        </p:nvSpPr>
        <p:spPr bwMode="auto">
          <a:xfrm>
            <a:off x="2514600" y="76200"/>
            <a:ext cx="6553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50575">
            <a:off x="3962400" y="1981200"/>
            <a:ext cx="56388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5410200" y="457200"/>
            <a:ext cx="373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老祖宗</a:t>
            </a:r>
            <a:r>
              <a:rPr lang="en-US" altLang="zh-TW" sz="54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0" grpId="0" animBg="1"/>
      <p:bldP spid="2314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381000"/>
            <a:ext cx="3352800" cy="2743200"/>
          </a:xfrm>
        </p:spPr>
        <p:txBody>
          <a:bodyPr/>
          <a:lstStyle/>
          <a:p>
            <a:pPr eaLnBrk="1" hangingPunct="1"/>
            <a: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神在第六日</a:t>
            </a:r>
            <a:b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</a:br>
            <a: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创造了恐龙</a:t>
            </a:r>
            <a:b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</a:br>
            <a:endParaRPr lang="en-US" sz="16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1674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48940">
            <a:off x="457200" y="-76200"/>
            <a:ext cx="50863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153400" cy="1828800"/>
          </a:xfrm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进化论是依据转变的理论</a:t>
            </a:r>
            <a:r>
              <a:rPr lang="en-US" altLang="zh-CN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/>
            </a:r>
            <a:br>
              <a:rPr lang="en-US" altLang="zh-CN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</a:br>
            <a:endParaRPr lang="en-US" sz="24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1878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5510">
            <a:off x="-533400" y="1981200"/>
            <a:ext cx="62944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6694">
            <a:off x="3862388" y="3657600"/>
            <a:ext cx="57388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 Box 7"/>
          <p:cNvSpPr txBox="1">
            <a:spLocks noChangeArrowheads="1"/>
          </p:cNvSpPr>
          <p:nvPr/>
        </p:nvSpPr>
        <p:spPr bwMode="auto">
          <a:xfrm>
            <a:off x="2514600" y="2514600"/>
            <a:ext cx="350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000099"/>
                </a:solidFill>
                <a:latin typeface="DFKai-SB" charset="0"/>
                <a:ea typeface="DFKai-SB" charset="0"/>
                <a:cs typeface="DFKai-SB" charset="0"/>
              </a:rPr>
              <a:t>進化論的神話故事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834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</a:rPr>
              <a:t>Expelled Movie Clip</a:t>
            </a:r>
          </a:p>
        </p:txBody>
      </p:sp>
      <p:pic>
        <p:nvPicPr>
          <p:cNvPr id="120835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不准有智慧</a:t>
            </a:r>
            <a:r>
              <a:rPr lang="en-US" altLang="zh-TW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2288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24-Hour View</a:t>
            </a:r>
            <a:endParaRPr lang="en-US">
              <a:latin typeface="Arial" charset="0"/>
            </a:endParaRP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6"/>
          <a:stretch>
            <a:fillRect/>
          </a:stretch>
        </p:blipFill>
        <p:spPr bwMode="auto">
          <a:xfrm>
            <a:off x="382588" y="0"/>
            <a:ext cx="6018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6629400" y="381000"/>
            <a:ext cx="2514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呀，我剛剛在地上造了以</a:t>
            </a:r>
            <a:r>
              <a:rPr lang="en-US" altLang="zh-TW" sz="28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24</a:t>
            </a:r>
            <a:r>
              <a:rPr lang="zh-TW" altLang="en-US" sz="28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小時為期的白晝和黑夜。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6781800" y="2667000"/>
            <a:ext cx="2362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哪，你現在要做什麼呢</a:t>
            </a:r>
            <a:r>
              <a:rPr lang="en-US" altLang="zh-TW" sz="28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?</a:t>
            </a:r>
          </a:p>
        </p:txBody>
      </p:sp>
      <p:sp>
        <p:nvSpPr>
          <p:cNvPr id="124934" name="Text Box 7"/>
          <p:cNvSpPr txBox="1">
            <a:spLocks noChangeArrowheads="1"/>
          </p:cNvSpPr>
          <p:nvPr/>
        </p:nvSpPr>
        <p:spPr bwMode="auto">
          <a:xfrm>
            <a:off x="6781800" y="4191000"/>
            <a:ext cx="2209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我要稱它為一天。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scrolls">
            <a:hlinkClick r:id=""/>
          </p:cNvPr>
          <p:cNvPicPr>
            <a:picLocks noChangeAspect="1" noChangeArrowheads="1"/>
          </p:cNvPicPr>
          <p:nvPr/>
        </p:nvPicPr>
        <p:blipFill>
          <a:blip r:embed="rId3" cstate="screen">
            <a:lum bright="-30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為何</a:t>
            </a:r>
            <a:r>
              <a:rPr lang="en-US" altLang="zh-TW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24</a:t>
            </a:r>
            <a:r>
              <a:rPr lang="zh-TW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小時</a:t>
            </a:r>
            <a:r>
              <a:rPr lang="en-US" altLang="ja-JP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?</a:t>
            </a:r>
            <a:endParaRPr lang="en-US" sz="66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DFKai-SB" charset="0"/>
              <a:ea typeface="DFKai-SB" charset="0"/>
              <a:cs typeface="DFKai-SB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1752600"/>
          </a:xfrm>
        </p:spPr>
        <p:txBody>
          <a:bodyPr/>
          <a:lstStyle/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即時的創造 </a:t>
            </a:r>
            <a:r>
              <a:rPr lang="en-US" sz="4800" b="1" i="1"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詩</a:t>
            </a:r>
            <a:r>
              <a:rPr lang="zh-TW" altLang="en-US" sz="4800" b="1" i="1">
                <a:latin typeface="Arial" charset="0"/>
                <a:ea typeface="新細明體" charset="0"/>
                <a:cs typeface="新細明體" charset="0"/>
              </a:rPr>
              <a:t> </a:t>
            </a:r>
            <a:r>
              <a:rPr lang="en-US" altLang="ja-JP" sz="4800" b="1" i="1">
                <a:latin typeface="Arial" charset="0"/>
              </a:rPr>
              <a:t>33:6)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有晚上有早晨”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數字的形容詞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(“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第一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…”)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工作與休息的規模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太陽和月亮在第四天才出現</a:t>
            </a:r>
            <a:endParaRPr lang="en-US" sz="4800" b="1" i="1">
              <a:latin typeface="DFKai-SB" charset="0"/>
              <a:ea typeface="DFKai-SB" charset="0"/>
              <a:cs typeface="DFKai-S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Psalm 11:3 KJV 00422</a:t>
            </a:r>
          </a:p>
        </p:txBody>
      </p:sp>
      <p:sp>
        <p:nvSpPr>
          <p:cNvPr id="129026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228600" y="533400"/>
            <a:ext cx="8474075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zh-TW" altLang="en-US" sz="8800" b="1" smtClean="0">
                <a:solidFill>
                  <a:srgbClr val="FFFFFF"/>
                </a:solidFill>
                <a:cs typeface="ＭＳ Ｐゴシック" charset="0"/>
              </a:rPr>
              <a:t>詩</a:t>
            </a:r>
            <a:r>
              <a:rPr lang="en-US" altLang="ja-JP" sz="8800" b="1" smtClean="0">
                <a:solidFill>
                  <a:srgbClr val="FFFFFF"/>
                </a:solidFill>
                <a:cs typeface="ＭＳ Ｐゴシック" charset="0"/>
              </a:rPr>
              <a:t>11:3</a:t>
            </a:r>
            <a:endParaRPr lang="en-US" altLang="ja-JP" sz="7200" smtClean="0">
              <a:solidFill>
                <a:srgbClr val="FFFFFF"/>
              </a:solidFill>
              <a:cs typeface="ＭＳ Ｐゴシック" charset="0"/>
            </a:endParaRPr>
          </a:p>
          <a:p>
            <a:pPr>
              <a:defRPr/>
            </a:pPr>
            <a:r>
              <a:rPr lang="zh-TW" altLang="en-US" sz="7200" smtClean="0">
                <a:solidFill>
                  <a:srgbClr val="FFFFFF"/>
                </a:solidFill>
                <a:cs typeface="ＭＳ Ｐゴシック" charset="0"/>
              </a:rPr>
              <a:t>根基若毀壞，義人還能做甚麼呢</a:t>
            </a:r>
            <a:r>
              <a:rPr lang="en-US" altLang="ja-JP" sz="7200" smtClean="0">
                <a:solidFill>
                  <a:srgbClr val="FFFFFF"/>
                </a:solidFill>
                <a:cs typeface="ＭＳ Ｐゴシック" charset="0"/>
              </a:rPr>
              <a:t>?</a:t>
            </a:r>
            <a:endParaRPr lang="en-US" sz="7200" smtClean="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1 00418</a:t>
            </a:r>
          </a:p>
        </p:txBody>
      </p:sp>
      <p:sp>
        <p:nvSpPr>
          <p:cNvPr id="131074" name="Freeform 3"/>
          <p:cNvSpPr>
            <a:spLocks/>
          </p:cNvSpPr>
          <p:nvPr/>
        </p:nvSpPr>
        <p:spPr bwMode="auto">
          <a:xfrm>
            <a:off x="1722438" y="0"/>
            <a:ext cx="56975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2 00419</a:t>
            </a:r>
          </a:p>
        </p:txBody>
      </p:sp>
      <p:sp>
        <p:nvSpPr>
          <p:cNvPr id="133122" name="Freeform 3"/>
          <p:cNvSpPr>
            <a:spLocks/>
          </p:cNvSpPr>
          <p:nvPr/>
        </p:nvSpPr>
        <p:spPr bwMode="auto">
          <a:xfrm>
            <a:off x="1882775" y="0"/>
            <a:ext cx="5376863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3 00420</a:t>
            </a:r>
          </a:p>
        </p:txBody>
      </p:sp>
      <p:sp>
        <p:nvSpPr>
          <p:cNvPr id="135170" name="Freeform 3"/>
          <p:cNvSpPr>
            <a:spLocks/>
          </p:cNvSpPr>
          <p:nvPr/>
        </p:nvSpPr>
        <p:spPr bwMode="auto">
          <a:xfrm>
            <a:off x="1830388" y="0"/>
            <a:ext cx="54816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Blocks-Genesis Doctrine &amp; Doctrines 00405</a:t>
            </a:r>
          </a:p>
        </p:txBody>
      </p:sp>
      <p:sp>
        <p:nvSpPr>
          <p:cNvPr id="137218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73413" name="AutoShape 5" descr="White marble"/>
          <p:cNvSpPr>
            <a:spLocks noChangeArrowheads="1"/>
          </p:cNvSpPr>
          <p:nvPr/>
        </p:nvSpPr>
        <p:spPr bwMode="auto">
          <a:xfrm>
            <a:off x="8382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創世記</a:t>
            </a:r>
            <a:endParaRPr lang="zh-TW" altLang="en-US" sz="5400" b="1"/>
          </a:p>
        </p:txBody>
      </p:sp>
      <p:sp>
        <p:nvSpPr>
          <p:cNvPr id="273414" name="AutoShape 6" descr="White marble"/>
          <p:cNvSpPr>
            <a:spLocks noChangeArrowheads="1"/>
          </p:cNvSpPr>
          <p:nvPr/>
        </p:nvSpPr>
        <p:spPr bwMode="auto">
          <a:xfrm>
            <a:off x="838200" y="3276600"/>
            <a:ext cx="3048000" cy="19050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6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教義</a:t>
            </a:r>
            <a:endParaRPr lang="zh-TW" altLang="en-US" sz="6000" b="1">
              <a:latin typeface="Arial Black" charset="0"/>
            </a:endParaRPr>
          </a:p>
        </p:txBody>
      </p:sp>
      <p:sp>
        <p:nvSpPr>
          <p:cNvPr id="273415" name="AutoShape 7" descr="White marble"/>
          <p:cNvSpPr>
            <a:spLocks noChangeArrowheads="1"/>
          </p:cNvSpPr>
          <p:nvPr/>
        </p:nvSpPr>
        <p:spPr bwMode="auto">
          <a:xfrm>
            <a:off x="51816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創世記</a:t>
            </a:r>
            <a:endParaRPr lang="en-US" sz="5400" b="1">
              <a:effectLst>
                <a:outerShdw blurRad="38100" dist="38100" dir="2700000" algn="tl">
                  <a:srgbClr val="DDDDDD"/>
                </a:outerShdw>
              </a:effectLst>
              <a:latin typeface="新細明體" charset="0"/>
            </a:endParaRPr>
          </a:p>
        </p:txBody>
      </p:sp>
      <p:sp>
        <p:nvSpPr>
          <p:cNvPr id="273416" name="AutoShape 8" descr="White marble"/>
          <p:cNvSpPr>
            <a:spLocks noChangeArrowheads="1"/>
          </p:cNvSpPr>
          <p:nvPr/>
        </p:nvSpPr>
        <p:spPr bwMode="auto">
          <a:xfrm>
            <a:off x="5181600" y="4495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七天創造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7" name="AutoShape 9" descr="White marble"/>
          <p:cNvSpPr>
            <a:spLocks noChangeArrowheads="1"/>
          </p:cNvSpPr>
          <p:nvPr/>
        </p:nvSpPr>
        <p:spPr bwMode="auto">
          <a:xfrm>
            <a:off x="5181600" y="3810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工作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8" name="AutoShape 10" descr="White marble"/>
          <p:cNvSpPr>
            <a:spLocks noChangeArrowheads="1"/>
          </p:cNvSpPr>
          <p:nvPr/>
        </p:nvSpPr>
        <p:spPr bwMode="auto">
          <a:xfrm>
            <a:off x="5181600" y="31242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治理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9" name="AutoShape 11" descr="White marble"/>
          <p:cNvSpPr>
            <a:spLocks noChangeArrowheads="1"/>
          </p:cNvSpPr>
          <p:nvPr/>
        </p:nvSpPr>
        <p:spPr bwMode="auto">
          <a:xfrm>
            <a:off x="5181600" y="24384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咒詛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20" name="AutoShape 12" descr="White marble"/>
          <p:cNvSpPr>
            <a:spLocks noChangeArrowheads="1"/>
          </p:cNvSpPr>
          <p:nvPr/>
        </p:nvSpPr>
        <p:spPr bwMode="auto">
          <a:xfrm>
            <a:off x="5181600" y="17526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末後的亞當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21" name="AutoShape 13" descr="White marble"/>
          <p:cNvSpPr>
            <a:spLocks noChangeArrowheads="1"/>
          </p:cNvSpPr>
          <p:nvPr/>
        </p:nvSpPr>
        <p:spPr bwMode="auto">
          <a:xfrm>
            <a:off x="5181600" y="1066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第一次降臨</a:t>
            </a:r>
          </a:p>
        </p:txBody>
      </p:sp>
      <p:sp>
        <p:nvSpPr>
          <p:cNvPr id="273422" name="AutoShape 14" descr="White marble"/>
          <p:cNvSpPr>
            <a:spLocks noChangeArrowheads="1"/>
          </p:cNvSpPr>
          <p:nvPr/>
        </p:nvSpPr>
        <p:spPr bwMode="auto">
          <a:xfrm>
            <a:off x="5181600" y="381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第二次再來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4" grpId="0" animBg="1" autoUpdateAnimBg="0"/>
      <p:bldP spid="273415" grpId="0" animBg="1" autoUpdateAnimBg="0"/>
      <p:bldP spid="273416" grpId="0" animBg="1" autoUpdateAnimBg="0"/>
      <p:bldP spid="273417" grpId="0" animBg="1" autoUpdateAnimBg="0"/>
      <p:bldP spid="273418" grpId="0" animBg="1" autoUpdateAnimBg="0"/>
      <p:bldP spid="273419" grpId="0" animBg="1" autoUpdateAnimBg="0"/>
      <p:bldP spid="273420" grpId="0" animBg="1" autoUpdateAnimBg="0"/>
      <p:bldP spid="273421" grpId="0" animBg="1" autoUpdateAnimBg="0"/>
      <p:bldP spid="273422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Blocks-God's Word &amp; Man's Opinion 00403</a:t>
            </a:r>
          </a:p>
        </p:txBody>
      </p:sp>
      <p:pic>
        <p:nvPicPr>
          <p:cNvPr id="1392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75461" name="AutoShape 5" descr="White marble"/>
          <p:cNvSpPr>
            <a:spLocks noChangeArrowheads="1"/>
          </p:cNvSpPr>
          <p:nvPr/>
        </p:nvSpPr>
        <p:spPr bwMode="auto">
          <a:xfrm>
            <a:off x="1066800" y="4724400"/>
            <a:ext cx="304800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800" b="1">
                <a:latin typeface="新細明體" charset="0"/>
              </a:rPr>
              <a:t>創造</a:t>
            </a:r>
          </a:p>
          <a:p>
            <a:pPr algn="ctr" eaLnBrk="0" hangingPunct="0">
              <a:defRPr/>
            </a:pPr>
            <a:r>
              <a:rPr lang="zh-TW" altLang="en-US" sz="3200" b="1">
                <a:latin typeface="新細明體" charset="0"/>
              </a:rPr>
              <a:t>神的話語</a:t>
            </a:r>
            <a:endParaRPr lang="zh-TW" altLang="en-US" sz="3200" b="1"/>
          </a:p>
        </p:txBody>
      </p:sp>
      <p:sp>
        <p:nvSpPr>
          <p:cNvPr id="275462" name="AutoShape 6" descr="White marble"/>
          <p:cNvSpPr>
            <a:spLocks noChangeArrowheads="1"/>
          </p:cNvSpPr>
          <p:nvPr/>
        </p:nvSpPr>
        <p:spPr bwMode="auto">
          <a:xfrm>
            <a:off x="1066800" y="37338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律法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3" name="AutoShape 7" descr="White marble"/>
          <p:cNvSpPr>
            <a:spLocks noChangeArrowheads="1"/>
          </p:cNvSpPr>
          <p:nvPr/>
        </p:nvSpPr>
        <p:spPr bwMode="auto">
          <a:xfrm>
            <a:off x="1066800" y="27432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婚姻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4" name="AutoShape 8" descr="White marble"/>
          <p:cNvSpPr>
            <a:spLocks noChangeArrowheads="1"/>
          </p:cNvSpPr>
          <p:nvPr/>
        </p:nvSpPr>
        <p:spPr bwMode="auto">
          <a:xfrm>
            <a:off x="1066800" y="17526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道德規範</a:t>
            </a:r>
          </a:p>
        </p:txBody>
      </p:sp>
      <p:sp>
        <p:nvSpPr>
          <p:cNvPr id="275465" name="AutoShape 9" descr="White marble"/>
          <p:cNvSpPr>
            <a:spLocks noChangeArrowheads="1"/>
          </p:cNvSpPr>
          <p:nvPr/>
        </p:nvSpPr>
        <p:spPr bwMode="auto">
          <a:xfrm>
            <a:off x="1066800" y="457200"/>
            <a:ext cx="304800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生命的意義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6" name="AutoShape 10" descr="White marble"/>
          <p:cNvSpPr>
            <a:spLocks noChangeArrowheads="1"/>
          </p:cNvSpPr>
          <p:nvPr/>
        </p:nvSpPr>
        <p:spPr bwMode="auto">
          <a:xfrm>
            <a:off x="5105400" y="4724400"/>
            <a:ext cx="304800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800">
                <a:latin typeface="新細明體" charset="0"/>
              </a:rPr>
              <a:t>進化論</a:t>
            </a:r>
          </a:p>
          <a:p>
            <a:pPr algn="ctr" eaLnBrk="0" hangingPunct="0">
              <a:defRPr/>
            </a:pPr>
            <a:r>
              <a:rPr lang="zh-TW" altLang="en-US" sz="32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人的意見</a:t>
            </a:r>
            <a:endParaRPr lang="zh-TW" altLang="en-US" sz="3200" b="1"/>
          </a:p>
        </p:txBody>
      </p:sp>
      <p:sp>
        <p:nvSpPr>
          <p:cNvPr id="275467" name="AutoShape 11" descr="White marble"/>
          <p:cNvSpPr>
            <a:spLocks noChangeArrowheads="1"/>
          </p:cNvSpPr>
          <p:nvPr/>
        </p:nvSpPr>
        <p:spPr bwMode="auto">
          <a:xfrm>
            <a:off x="5105400" y="37338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不法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8" name="AutoShape 12" descr="White marble"/>
          <p:cNvSpPr>
            <a:spLocks noChangeArrowheads="1"/>
          </p:cNvSpPr>
          <p:nvPr/>
        </p:nvSpPr>
        <p:spPr bwMode="auto">
          <a:xfrm>
            <a:off x="5105400" y="27432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同性戀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9" name="AutoShape 13" descr="White marble"/>
          <p:cNvSpPr>
            <a:spLocks noChangeArrowheads="1"/>
          </p:cNvSpPr>
          <p:nvPr/>
        </p:nvSpPr>
        <p:spPr bwMode="auto">
          <a:xfrm>
            <a:off x="5105400" y="17526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色情刋物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70" name="AutoShape 14" descr="White marble"/>
          <p:cNvSpPr>
            <a:spLocks noChangeArrowheads="1"/>
          </p:cNvSpPr>
          <p:nvPr/>
        </p:nvSpPr>
        <p:spPr bwMode="auto">
          <a:xfrm>
            <a:off x="5105400" y="457200"/>
            <a:ext cx="304800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墮胎</a:t>
            </a:r>
            <a:endParaRPr lang="zh-TW" altLang="en-US" sz="4000" b="1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2" grpId="0" animBg="1" autoUpdateAnimBg="0"/>
      <p:bldP spid="275463" grpId="0" animBg="1" autoUpdateAnimBg="0"/>
      <p:bldP spid="275464" grpId="0" animBg="1" autoUpdateAnimBg="0"/>
      <p:bldP spid="275465" grpId="0" animBg="1" autoUpdateAnimBg="0"/>
      <p:bldP spid="275466" grpId="0" animBg="1" autoUpdateAnimBg="0"/>
      <p:bldP spid="275467" grpId="0" animBg="1" autoUpdateAnimBg="0"/>
      <p:bldP spid="275468" grpId="0" animBg="1" autoUpdateAnimBg="0"/>
      <p:bldP spid="275469" grpId="0" animBg="1" autoUpdateAnimBg="0"/>
      <p:bldP spid="275470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Q335-Sagan 00434</a:t>
            </a:r>
          </a:p>
        </p:txBody>
      </p:sp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0" y="0"/>
            <a:ext cx="9144000" cy="5943600"/>
          </a:xfrm>
          <a:prstGeom prst="rect">
            <a:avLst/>
          </a:prstGeom>
          <a:gradFill rotWithShape="0">
            <a:gsLst>
              <a:gs pos="0">
                <a:srgbClr val="6D0D19"/>
              </a:gs>
              <a:gs pos="100000">
                <a:srgbClr val="6D0D1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152400" y="973138"/>
            <a:ext cx="88392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ja-JP" altLang="en-US" sz="4800" smtClean="0">
                <a:solidFill>
                  <a:srgbClr val="FFFFFF"/>
                </a:solidFill>
                <a:cs typeface="ＭＳ Ｐゴシック" charset="0"/>
              </a:rPr>
              <a:t>“</a:t>
            </a:r>
            <a:r>
              <a:rPr lang="zh-TW" altLang="en-US" sz="6000" smtClean="0">
                <a:solidFill>
                  <a:srgbClr val="FFFFFF"/>
                </a:solidFill>
                <a:cs typeface="ＭＳ Ｐゴシック" charset="0"/>
              </a:rPr>
              <a:t>進化論的秘訣在時間和死亡。時 間使有益的突變慢慢累積起來。死亡容讓新的品種可以</a:t>
            </a:r>
            <a:r>
              <a:rPr lang="zh-TW" altLang="en-US" sz="6000" smtClean="0">
                <a:solidFill>
                  <a:srgbClr val="FFFFFF"/>
                </a:solidFill>
                <a:ea typeface="新細明體" charset="0"/>
                <a:cs typeface="新細明體" charset="0"/>
              </a:rPr>
              <a:t>產</a:t>
            </a:r>
            <a:r>
              <a:rPr lang="zh-TW" altLang="en-US" sz="6000" smtClean="0">
                <a:solidFill>
                  <a:srgbClr val="FFFFFF"/>
                </a:solidFill>
                <a:cs typeface="ＭＳ Ｐゴシック" charset="0"/>
              </a:rPr>
              <a:t>生</a:t>
            </a:r>
            <a:r>
              <a:rPr lang="zh-TW" altLang="en-US" sz="4800" smtClean="0">
                <a:solidFill>
                  <a:srgbClr val="FFFFFF"/>
                </a:solidFill>
                <a:cs typeface="ＭＳ Ｐゴシック" charset="0"/>
              </a:rPr>
              <a:t>。</a:t>
            </a:r>
            <a:r>
              <a:rPr lang="en-US" altLang="ja-JP" sz="4800" smtClean="0">
                <a:solidFill>
                  <a:srgbClr val="FFFFFF"/>
                </a:solidFill>
                <a:cs typeface="ＭＳ Ｐゴシック" charset="0"/>
              </a:rPr>
              <a:t>”</a:t>
            </a:r>
            <a:endParaRPr lang="en-US" sz="4800" smtClean="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Evolution: Death-Man 00413</a:t>
            </a:r>
          </a:p>
        </p:txBody>
      </p:sp>
      <p:sp>
        <p:nvSpPr>
          <p:cNvPr id="143362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3" name="Text Box 4"/>
          <p:cNvSpPr txBox="1">
            <a:spLocks noChangeArrowheads="1"/>
          </p:cNvSpPr>
          <p:nvPr/>
        </p:nvSpPr>
        <p:spPr bwMode="auto">
          <a:xfrm>
            <a:off x="1981200" y="481013"/>
            <a:ext cx="5181600" cy="1098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6600" b="1">
                <a:solidFill>
                  <a:schemeClr val="bg1"/>
                </a:solidFill>
                <a:latin typeface="Arial Black" charset="0"/>
              </a:rPr>
              <a:t>進化論</a:t>
            </a:r>
            <a:endParaRPr lang="en-US" sz="6000" b="1">
              <a:latin typeface="Arial Black" charset="0"/>
            </a:endParaRPr>
          </a:p>
        </p:txBody>
      </p:sp>
      <p:sp>
        <p:nvSpPr>
          <p:cNvPr id="143364" name="Text Box 5"/>
          <p:cNvSpPr txBox="1">
            <a:spLocks noChangeArrowheads="1"/>
          </p:cNvSpPr>
          <p:nvPr/>
        </p:nvSpPr>
        <p:spPr bwMode="auto">
          <a:xfrm>
            <a:off x="304800" y="1676400"/>
            <a:ext cx="2743200" cy="2286000"/>
          </a:xfrm>
          <a:prstGeom prst="rect">
            <a:avLst/>
          </a:prstGeom>
          <a:solidFill>
            <a:srgbClr val="BF0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solidFill>
                  <a:srgbClr val="FFFFFF"/>
                </a:solidFill>
                <a:latin typeface="Arial Black" charset="0"/>
              </a:rPr>
              <a:t>死亡</a:t>
            </a:r>
          </a:p>
          <a:p>
            <a:pPr algn="ctr"/>
            <a:r>
              <a:rPr lang="zh-TW" altLang="en-US" sz="3200">
                <a:solidFill>
                  <a:srgbClr val="FFFFFF"/>
                </a:solidFill>
                <a:latin typeface="Arial Black" charset="0"/>
              </a:rPr>
              <a:t>流血</a:t>
            </a:r>
            <a:br>
              <a:rPr lang="zh-TW" altLang="en-US" sz="3200">
                <a:solidFill>
                  <a:srgbClr val="FFFFFF"/>
                </a:solidFill>
                <a:latin typeface="Arial Black" charset="0"/>
              </a:rPr>
            </a:br>
            <a:r>
              <a:rPr lang="zh-TW" altLang="en-US" sz="3200">
                <a:solidFill>
                  <a:srgbClr val="FFFFFF"/>
                </a:solidFill>
                <a:latin typeface="Arial Black" charset="0"/>
              </a:rPr>
              <a:t>痛苦</a:t>
            </a:r>
            <a:br>
              <a:rPr lang="zh-TW" altLang="en-US" sz="3200">
                <a:solidFill>
                  <a:srgbClr val="FFFFFF"/>
                </a:solidFill>
                <a:latin typeface="Arial Black" charset="0"/>
              </a:rPr>
            </a:br>
            <a:r>
              <a:rPr lang="zh-TW" altLang="en-US" sz="3200">
                <a:solidFill>
                  <a:srgbClr val="FFFFFF"/>
                </a:solidFill>
                <a:latin typeface="Arial Black" charset="0"/>
              </a:rPr>
              <a:t>疾病</a:t>
            </a:r>
          </a:p>
        </p:txBody>
      </p:sp>
      <p:sp>
        <p:nvSpPr>
          <p:cNvPr id="143365" name="AutoShape 6"/>
          <p:cNvSpPr>
            <a:spLocks noChangeArrowheads="1"/>
          </p:cNvSpPr>
          <p:nvPr/>
        </p:nvSpPr>
        <p:spPr bwMode="auto">
          <a:xfrm>
            <a:off x="5181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6" name="Text Box 7"/>
          <p:cNvSpPr txBox="1">
            <a:spLocks noChangeArrowheads="1"/>
          </p:cNvSpPr>
          <p:nvPr/>
        </p:nvSpPr>
        <p:spPr bwMode="auto">
          <a:xfrm>
            <a:off x="5878513" y="1905000"/>
            <a:ext cx="2655887" cy="823913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latin typeface="Arial Black" charset="0"/>
              </a:rPr>
              <a:t>人的生存</a:t>
            </a:r>
            <a:r>
              <a:rPr lang="zh-TW" altLang="en-US" sz="2800">
                <a:latin typeface="Arial Black" charset="0"/>
              </a:rPr>
              <a:t> 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Creation: Actions-Death 00412</a:t>
            </a:r>
          </a:p>
        </p:txBody>
      </p:sp>
      <p:sp>
        <p:nvSpPr>
          <p:cNvPr id="145410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1" name="Text Box 4"/>
          <p:cNvSpPr txBox="1">
            <a:spLocks noChangeArrowheads="1"/>
          </p:cNvSpPr>
          <p:nvPr/>
        </p:nvSpPr>
        <p:spPr bwMode="auto">
          <a:xfrm>
            <a:off x="2000250" y="457200"/>
            <a:ext cx="4629150" cy="1006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6000">
                <a:latin typeface="Arial Black" charset="0"/>
              </a:rPr>
              <a:t>創造論</a:t>
            </a:r>
          </a:p>
        </p:txBody>
      </p:sp>
      <p:sp>
        <p:nvSpPr>
          <p:cNvPr id="145412" name="AutoShape 5"/>
          <p:cNvSpPr>
            <a:spLocks noChangeArrowheads="1"/>
          </p:cNvSpPr>
          <p:nvPr/>
        </p:nvSpPr>
        <p:spPr bwMode="auto">
          <a:xfrm>
            <a:off x="1752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3" name="Text Box 6"/>
          <p:cNvSpPr txBox="1">
            <a:spLocks noChangeArrowheads="1"/>
          </p:cNvSpPr>
          <p:nvPr/>
        </p:nvSpPr>
        <p:spPr bwMode="auto">
          <a:xfrm>
            <a:off x="2438400" y="1828800"/>
            <a:ext cx="2655888" cy="701675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latin typeface="Arial Black" charset="0"/>
              </a:rPr>
              <a:t>人的行為</a:t>
            </a:r>
            <a:endParaRPr lang="en-US" sz="4000" b="1">
              <a:latin typeface="Arial Black" charset="0"/>
            </a:endParaRPr>
          </a:p>
        </p:txBody>
      </p:sp>
      <p:sp>
        <p:nvSpPr>
          <p:cNvPr id="145414" name="Text Box 7"/>
          <p:cNvSpPr txBox="1">
            <a:spLocks noChangeArrowheads="1"/>
          </p:cNvSpPr>
          <p:nvPr/>
        </p:nvSpPr>
        <p:spPr bwMode="auto">
          <a:xfrm>
            <a:off x="7162800" y="3733800"/>
            <a:ext cx="1295400" cy="1158875"/>
          </a:xfrm>
          <a:prstGeom prst="rect">
            <a:avLst/>
          </a:prstGeom>
          <a:solidFill>
            <a:srgbClr val="CCC3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2800" b="1">
                <a:latin typeface="Alan Den" charset="0"/>
              </a:rPr>
              <a:t>死亡</a:t>
            </a:r>
          </a:p>
          <a:p>
            <a:pPr algn="ctr"/>
            <a:endParaRPr lang="en-US" sz="2800">
              <a:latin typeface="Alan Den" charset="0"/>
            </a:endParaRPr>
          </a:p>
          <a:p>
            <a:pPr algn="ctr"/>
            <a:endParaRPr lang="en-US" sz="1400">
              <a:latin typeface="Alan Den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Reinterpretations 00363</a:t>
            </a:r>
          </a:p>
        </p:txBody>
      </p:sp>
      <p:pic>
        <p:nvPicPr>
          <p:cNvPr id="1474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022350"/>
          </a:xfrm>
          <a:prstGeom prst="rect">
            <a:avLst/>
          </a:prstGeom>
          <a:solidFill>
            <a:srgbClr val="BF002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ja-JP" altLang="en-US" sz="610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新理</a:t>
            </a:r>
            <a:r>
              <a:rPr lang="ja-JP" altLang="en-US" sz="610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0"/>
                <a:cs typeface="华文细黑" charset="0"/>
              </a:rPr>
              <a:t>论</a:t>
            </a:r>
            <a:endParaRPr lang="en-US" sz="610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细黑" charset="0"/>
              <a:cs typeface="华文细黑" charset="0"/>
            </a:endParaRPr>
          </a:p>
        </p:txBody>
      </p:sp>
      <p:sp>
        <p:nvSpPr>
          <p:cNvPr id="147460" name="Text Box 5"/>
          <p:cNvSpPr txBox="1">
            <a:spLocks noChangeArrowheads="1"/>
          </p:cNvSpPr>
          <p:nvPr/>
        </p:nvSpPr>
        <p:spPr bwMode="auto">
          <a:xfrm>
            <a:off x="533400" y="1679575"/>
            <a:ext cx="2216150" cy="57943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3200" b="1">
                <a:solidFill>
                  <a:srgbClr val="FFFFFF"/>
                </a:solidFill>
              </a:rPr>
              <a:t>局部洪水論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47461" name="Text Box 6"/>
          <p:cNvSpPr txBox="1">
            <a:spLocks noChangeArrowheads="1"/>
          </p:cNvSpPr>
          <p:nvPr/>
        </p:nvSpPr>
        <p:spPr bwMode="auto">
          <a:xfrm>
            <a:off x="3498850" y="1274763"/>
            <a:ext cx="2139950" cy="13112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神導</a:t>
            </a:r>
          </a:p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進化論</a:t>
            </a:r>
          </a:p>
        </p:txBody>
      </p:sp>
      <p:sp>
        <p:nvSpPr>
          <p:cNvPr id="147462" name="Text Box 7"/>
          <p:cNvSpPr txBox="1">
            <a:spLocks noChangeArrowheads="1"/>
          </p:cNvSpPr>
          <p:nvPr/>
        </p:nvSpPr>
        <p:spPr bwMode="auto">
          <a:xfrm>
            <a:off x="457200" y="5105400"/>
            <a:ext cx="2516188" cy="13112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漸進創造論</a:t>
            </a:r>
          </a:p>
        </p:txBody>
      </p:sp>
      <p:sp>
        <p:nvSpPr>
          <p:cNvPr id="147463" name="Text Box 8"/>
          <p:cNvSpPr txBox="1">
            <a:spLocks noChangeArrowheads="1"/>
          </p:cNvSpPr>
          <p:nvPr/>
        </p:nvSpPr>
        <p:spPr bwMode="auto">
          <a:xfrm>
            <a:off x="3429000" y="5715000"/>
            <a:ext cx="1981200" cy="762000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400" b="1">
                <a:solidFill>
                  <a:srgbClr val="FFFFFF"/>
                </a:solidFill>
              </a:rPr>
              <a:t>重造論</a:t>
            </a:r>
          </a:p>
        </p:txBody>
      </p:sp>
      <p:sp>
        <p:nvSpPr>
          <p:cNvPr id="147464" name="Text Box 9"/>
          <p:cNvSpPr txBox="1">
            <a:spLocks noChangeArrowheads="1"/>
          </p:cNvSpPr>
          <p:nvPr/>
        </p:nvSpPr>
        <p:spPr bwMode="auto">
          <a:xfrm>
            <a:off x="6100763" y="5486400"/>
            <a:ext cx="2012950" cy="823913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solidFill>
                  <a:srgbClr val="FFFFFF"/>
                </a:solidFill>
              </a:rPr>
              <a:t>外框論</a:t>
            </a:r>
            <a:endParaRPr lang="en-US" sz="4800" b="1">
              <a:solidFill>
                <a:srgbClr val="FFFFFF"/>
              </a:solidFill>
            </a:endParaRPr>
          </a:p>
        </p:txBody>
      </p:sp>
      <p:sp>
        <p:nvSpPr>
          <p:cNvPr id="147465" name="Text Box 10"/>
          <p:cNvSpPr txBox="1">
            <a:spLocks noChangeArrowheads="1"/>
          </p:cNvSpPr>
          <p:nvPr/>
        </p:nvSpPr>
        <p:spPr bwMode="auto">
          <a:xfrm>
            <a:off x="5791200" y="1574800"/>
            <a:ext cx="2724150" cy="7016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一日千年論</a:t>
            </a:r>
          </a:p>
        </p:txBody>
      </p:sp>
      <p:sp>
        <p:nvSpPr>
          <p:cNvPr id="147466" name="Text Box 11"/>
          <p:cNvSpPr txBox="1">
            <a:spLocks noChangeArrowheads="1"/>
          </p:cNvSpPr>
          <p:nvPr/>
        </p:nvSpPr>
        <p:spPr bwMode="auto">
          <a:xfrm>
            <a:off x="3048000" y="3657600"/>
            <a:ext cx="2743200" cy="823913"/>
          </a:xfrm>
          <a:prstGeom prst="rect">
            <a:avLst/>
          </a:prstGeom>
          <a:solidFill>
            <a:srgbClr val="B4C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800" b="1">
                <a:ea typeface="DFKai-SB" charset="0"/>
                <a:cs typeface="DFKai-SB" charset="0"/>
              </a:rPr>
              <a:t>創世記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76200" y="304800"/>
            <a:ext cx="2825750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Times" charset="0"/>
                <a:cs typeface="Arial" charset="0"/>
              </a:rPr>
              <a:t> 历史</a:t>
            </a:r>
          </a:p>
          <a:p>
            <a:pPr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Times" charset="0"/>
                <a:cs typeface="Arial" charset="0"/>
              </a:rPr>
              <a:t> 舞台</a:t>
            </a: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2868" name="Line 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000">
                <a:solidFill>
                  <a:srgbClr val="FFA27C"/>
                </a:solidFill>
                <a:latin typeface="Comic Sans MS" charset="0"/>
                <a:cs typeface="Arial" charset="0"/>
              </a:rPr>
              <a:t> </a:t>
            </a: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23</a:t>
            </a:r>
          </a:p>
        </p:txBody>
      </p:sp>
      <p:pic>
        <p:nvPicPr>
          <p:cNvPr id="292871" name="Picture 7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2" name="Picture 8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3" name="Picture 9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331788"/>
            <a:ext cx="3208337" cy="213360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4" name="Picture 10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5" name="Picture 11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6" name="Picture 12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7" name="Picture 13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8" name="Picture 14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80" name="Text Box 16"/>
          <p:cNvSpPr txBox="1">
            <a:spLocks noChangeArrowheads="1"/>
          </p:cNvSpPr>
          <p:nvPr/>
        </p:nvSpPr>
        <p:spPr bwMode="auto">
          <a:xfrm>
            <a:off x="1782763" y="44450"/>
            <a:ext cx="27352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400" b="1" smtClean="0">
                <a:cs typeface="Arial" charset="0"/>
              </a:rPr>
              <a:t>民</a:t>
            </a:r>
            <a:r>
              <a:rPr lang="zh-CN" altLang="en-US" sz="1400" b="1" smtClean="0">
                <a:solidFill>
                  <a:srgbClr val="00DFCA"/>
                </a:solidFill>
                <a:cs typeface="Arial" charset="0"/>
              </a:rPr>
              <a:t> </a:t>
            </a:r>
            <a:r>
              <a:rPr lang="en-US" altLang="zh-CN" sz="1400" b="1" smtClean="0">
                <a:cs typeface="Arial" charset="0"/>
              </a:rPr>
              <a:t>32:49; 34:1</a:t>
            </a:r>
          </a:p>
        </p:txBody>
      </p:sp>
      <p:sp>
        <p:nvSpPr>
          <p:cNvPr id="292881" name="Text Box 17"/>
          <p:cNvSpPr txBox="1">
            <a:spLocks noChangeArrowheads="1"/>
          </p:cNvSpPr>
          <p:nvPr/>
        </p:nvSpPr>
        <p:spPr bwMode="auto">
          <a:xfrm>
            <a:off x="1352550" y="1800225"/>
            <a:ext cx="63515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 smtClean="0">
                <a:solidFill>
                  <a:schemeClr val="accent1"/>
                </a:solidFill>
                <a:cs typeface="Arial" charset="0"/>
              </a:rPr>
              <a:t>不会吧</a:t>
            </a:r>
            <a:r>
              <a:rPr lang="en-US" altLang="zh-CN" sz="7200" b="1" smtClean="0">
                <a:solidFill>
                  <a:schemeClr val="accent1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chemeClr val="accent1"/>
                </a:solidFill>
                <a:cs typeface="Arial" charset="0"/>
              </a:rPr>
              <a:t>在此地</a:t>
            </a:r>
            <a:r>
              <a:rPr lang="en-US" altLang="zh-CN" sz="7200" b="1" smtClean="0">
                <a:solidFill>
                  <a:schemeClr val="accent1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chemeClr val="accent1"/>
                </a:solidFill>
                <a:cs typeface="Arial" charset="0"/>
              </a:rPr>
              <a:t>四十年</a:t>
            </a:r>
            <a:r>
              <a:rPr lang="en-US" altLang="zh-CN" sz="7200" b="1" smtClean="0">
                <a:solidFill>
                  <a:schemeClr val="accent1"/>
                </a:solidFill>
                <a:cs typeface="Arial" charset="0"/>
              </a:rPr>
              <a:t>?</a:t>
            </a:r>
            <a:r>
              <a:rPr lang="en-US" altLang="zh-CN" sz="7200" b="1" smtClean="0">
                <a:solidFill>
                  <a:schemeClr val="accent1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 smtClean="0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2882" name="Text Box 18"/>
          <p:cNvSpPr txBox="1">
            <a:spLocks noChangeArrowheads="1"/>
          </p:cNvSpPr>
          <p:nvPr/>
        </p:nvSpPr>
        <p:spPr bwMode="auto">
          <a:xfrm>
            <a:off x="2209800" y="1797050"/>
            <a:ext cx="46497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 smtClean="0">
                <a:solidFill>
                  <a:srgbClr val="FF0000"/>
                </a:solidFill>
                <a:cs typeface="Arial" charset="0"/>
              </a:rPr>
              <a:t>不会吧</a:t>
            </a:r>
            <a:r>
              <a:rPr lang="en-US" altLang="zh-CN" sz="7200" b="1" smtClean="0">
                <a:solidFill>
                  <a:srgbClr val="FF0000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rgbClr val="FF0000"/>
                </a:solidFill>
                <a:cs typeface="Arial" charset="0"/>
              </a:rPr>
              <a:t>在此地</a:t>
            </a:r>
            <a:r>
              <a:rPr lang="en-US" altLang="zh-CN" sz="7200" b="1" smtClean="0">
                <a:solidFill>
                  <a:srgbClr val="FF0000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rgbClr val="FF0000"/>
                </a:solidFill>
                <a:cs typeface="Arial" charset="0"/>
              </a:rPr>
              <a:t>四十年</a:t>
            </a:r>
            <a:r>
              <a:rPr lang="en-US" altLang="zh-CN" sz="7200" b="1" smtClean="0">
                <a:solidFill>
                  <a:srgbClr val="FF0000"/>
                </a:solidFill>
                <a:cs typeface="Arial" charset="0"/>
              </a:rPr>
              <a:t>?</a:t>
            </a:r>
            <a:r>
              <a:rPr lang="en-US" altLang="zh-CN" sz="7200" b="1" smtClean="0">
                <a:solidFill>
                  <a:srgbClr val="FF0000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 smtClean="0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2883" name="Text Box 19"/>
          <p:cNvSpPr txBox="1">
            <a:spLocks noChangeArrowheads="1"/>
          </p:cNvSpPr>
          <p:nvPr/>
        </p:nvSpPr>
        <p:spPr bwMode="auto">
          <a:xfrm>
            <a:off x="2206625" y="1803400"/>
            <a:ext cx="46497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 smtClean="0">
                <a:solidFill>
                  <a:srgbClr val="FFEA18"/>
                </a:solidFill>
                <a:cs typeface="Arial" charset="0"/>
              </a:rPr>
              <a:t>不会吧</a:t>
            </a:r>
            <a:r>
              <a:rPr lang="en-US" altLang="zh-CN" sz="7200" b="1" smtClean="0">
                <a:solidFill>
                  <a:srgbClr val="FFEA18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rgbClr val="FFEA18"/>
                </a:solidFill>
                <a:cs typeface="Arial" charset="0"/>
              </a:rPr>
              <a:t>在此地</a:t>
            </a:r>
            <a:r>
              <a:rPr lang="en-US" altLang="zh-CN" sz="7200" b="1" smtClean="0">
                <a:solidFill>
                  <a:srgbClr val="FFEA18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rgbClr val="FFEA18"/>
                </a:solidFill>
                <a:cs typeface="Arial" charset="0"/>
              </a:rPr>
              <a:t>四十年</a:t>
            </a:r>
            <a:r>
              <a:rPr lang="en-US" altLang="zh-CN" sz="7200" b="1" smtClean="0">
                <a:solidFill>
                  <a:srgbClr val="FFEA18"/>
                </a:solidFill>
                <a:cs typeface="Arial" charset="0"/>
              </a:rPr>
              <a:t>?</a:t>
            </a:r>
            <a:r>
              <a:rPr lang="en-US" altLang="zh-CN" sz="7200" b="1" smtClean="0">
                <a:solidFill>
                  <a:srgbClr val="FFEA18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 smtClean="0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38930" name="Text Box 20"/>
          <p:cNvSpPr txBox="1">
            <a:spLocks noChangeArrowheads="1"/>
          </p:cNvSpPr>
          <p:nvPr/>
        </p:nvSpPr>
        <p:spPr bwMode="auto">
          <a:xfrm>
            <a:off x="7065963" y="6284913"/>
            <a:ext cx="1489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200" b="1">
                <a:cs typeface="Arial" charset="0"/>
              </a:rPr>
              <a:t>学生手册第</a:t>
            </a:r>
            <a:r>
              <a:rPr lang="en-US" altLang="zh-CN" sz="1200" b="1">
                <a:cs typeface="Arial" charset="0"/>
              </a:rPr>
              <a:t>26-29</a:t>
            </a:r>
            <a:r>
              <a:rPr lang="zh-CN" altLang="en-US" sz="1200" b="1">
                <a:cs typeface="Arial" charset="0"/>
              </a:rPr>
              <a:t>页</a:t>
            </a:r>
          </a:p>
        </p:txBody>
      </p:sp>
      <p:grpSp>
        <p:nvGrpSpPr>
          <p:cNvPr id="38931" name="Group 21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38932" name="Group 22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38934" name="Group 23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38936" name="Group 24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3893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38940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38941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5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800" b="1">
                          <a:solidFill>
                            <a:srgbClr val="000000"/>
                          </a:solidFill>
                          <a:cs typeface="Arial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38942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38943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38944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38945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46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47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48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49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50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摩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西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  <p:sp>
                  <p:nvSpPr>
                    <p:cNvPr id="38951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52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出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埃及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38939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eaLnBrk="0" hangingPunct="0"/>
                    <a:r>
                      <a:rPr lang="zh-CN" altLang="en-US" sz="900" b="1">
                        <a:solidFill>
                          <a:srgbClr val="000000"/>
                        </a:solidFill>
                        <a:cs typeface="Arial" charset="0"/>
                      </a:rPr>
                      <a:t>西奈山</a:t>
                    </a:r>
                    <a:endParaRPr lang="en-US" altLang="zh-CN" sz="900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sp>
              <p:nvSpPr>
                <p:cNvPr id="38937" name="Rectangle 40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522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/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德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民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礼</a:t>
                  </a:r>
                  <a:endParaRPr lang="zh-CN" altLang="en-US" sz="1600" b="1">
                    <a:solidFill>
                      <a:srgbClr val="00DFCA"/>
                    </a:solidFill>
                    <a:latin typeface="Comic Sans MS" charset="0"/>
                    <a:cs typeface="Arial" charset="0"/>
                  </a:endParaRPr>
                </a:p>
              </p:txBody>
            </p:sp>
          </p:grpSp>
          <p:sp>
            <p:nvSpPr>
              <p:cNvPr id="38935" name="Rectangle 41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zh-CN" altLang="en-US" sz="900" b="1">
                    <a:solidFill>
                      <a:srgbClr val="000000"/>
                    </a:solidFill>
                    <a:cs typeface="Arial" charset="0"/>
                  </a:rPr>
                  <a:t>加低斯巴尼亚</a:t>
                </a:r>
                <a:endParaRPr lang="zh-CN" altLang="en-US" sz="1600" b="1">
                  <a:solidFill>
                    <a:srgbClr val="00DFCA"/>
                  </a:solidFill>
                  <a:latin typeface="Comic Sans MS" charset="0"/>
                  <a:cs typeface="Arial" charset="0"/>
                </a:endParaRPr>
              </a:p>
            </p:txBody>
          </p:sp>
        </p:grpSp>
        <p:sp>
          <p:nvSpPr>
            <p:cNvPr id="38933" name="Rectangle 42"/>
            <p:cNvSpPr>
              <a:spLocks noChangeArrowheads="1"/>
            </p:cNvSpPr>
            <p:nvPr/>
          </p:nvSpPr>
          <p:spPr bwMode="auto">
            <a:xfrm>
              <a:off x="5189" y="2755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altLang="zh-CN" sz="900" b="1">
                  <a:solidFill>
                    <a:srgbClr val="000000"/>
                  </a:solidFill>
                  <a:cs typeface="Arial" charset="0"/>
                </a:rPr>
                <a:t>40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  <p:bldP spid="292872" grpId="0" autoUpdateAnimBg="0"/>
      <p:bldP spid="292873" grpId="0" autoUpdateAnimBg="0"/>
      <p:bldP spid="292878" grpId="0" autoUpdateAnimBg="0"/>
      <p:bldP spid="292881" grpId="0"/>
      <p:bldP spid="292882" grpId="0"/>
      <p:bldP spid="29288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4950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Castles-Problem: Evolution &amp; Creation 00408</a:t>
            </a:r>
          </a:p>
        </p:txBody>
      </p:sp>
      <p:pic>
        <p:nvPicPr>
          <p:cNvPr id="151554" name="Picture 3" descr="Castle-Prob Evol+Crea 00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2514600" y="5486400"/>
            <a:ext cx="1828800" cy="579438"/>
          </a:xfrm>
          <a:prstGeom prst="rect">
            <a:avLst/>
          </a:prstGeom>
          <a:solidFill>
            <a:srgbClr val="E2BC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進化論</a:t>
            </a: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5334000" y="5410200"/>
            <a:ext cx="1828800" cy="579438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創造論</a:t>
            </a:r>
          </a:p>
        </p:txBody>
      </p:sp>
      <p:sp>
        <p:nvSpPr>
          <p:cNvPr id="151557" name="Oval 6"/>
          <p:cNvSpPr>
            <a:spLocks noChangeArrowheads="1"/>
          </p:cNvSpPr>
          <p:nvPr/>
        </p:nvSpPr>
        <p:spPr bwMode="auto">
          <a:xfrm>
            <a:off x="1219200" y="1524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墮胎</a:t>
            </a:r>
          </a:p>
        </p:txBody>
      </p:sp>
      <p:sp>
        <p:nvSpPr>
          <p:cNvPr id="151558" name="Oval 7"/>
          <p:cNvSpPr>
            <a:spLocks noChangeArrowheads="1"/>
          </p:cNvSpPr>
          <p:nvPr/>
        </p:nvSpPr>
        <p:spPr bwMode="auto">
          <a:xfrm>
            <a:off x="1371600" y="12954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學校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暴力</a:t>
            </a:r>
          </a:p>
        </p:txBody>
      </p:sp>
      <p:sp>
        <p:nvSpPr>
          <p:cNvPr id="151559" name="Oval 8"/>
          <p:cNvSpPr>
            <a:spLocks noChangeArrowheads="1"/>
          </p:cNvSpPr>
          <p:nvPr/>
        </p:nvSpPr>
        <p:spPr bwMode="auto">
          <a:xfrm>
            <a:off x="2514600" y="76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家庭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解体</a:t>
            </a:r>
          </a:p>
        </p:txBody>
      </p:sp>
      <p:sp>
        <p:nvSpPr>
          <p:cNvPr id="151560" name="Oval 9"/>
          <p:cNvSpPr>
            <a:spLocks noChangeArrowheads="1"/>
          </p:cNvSpPr>
          <p:nvPr/>
        </p:nvSpPr>
        <p:spPr bwMode="auto">
          <a:xfrm>
            <a:off x="2590800" y="1219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色情</a:t>
            </a:r>
          </a:p>
        </p:txBody>
      </p:sp>
      <p:sp>
        <p:nvSpPr>
          <p:cNvPr id="151561" name="Oval 10"/>
          <p:cNvSpPr>
            <a:spLocks noChangeArrowheads="1"/>
          </p:cNvSpPr>
          <p:nvPr/>
        </p:nvSpPr>
        <p:spPr bwMode="auto">
          <a:xfrm>
            <a:off x="3657600" y="11430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種族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歧視</a:t>
            </a:r>
          </a:p>
        </p:txBody>
      </p:sp>
      <p:sp>
        <p:nvSpPr>
          <p:cNvPr id="151562" name="Oval 11"/>
          <p:cNvSpPr>
            <a:spLocks noChangeArrowheads="1"/>
          </p:cNvSpPr>
          <p:nvPr/>
        </p:nvSpPr>
        <p:spPr bwMode="auto">
          <a:xfrm>
            <a:off x="3886200" y="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800" b="1">
                <a:solidFill>
                  <a:srgbClr val="FFFFFF"/>
                </a:solidFill>
              </a:rPr>
              <a:t>同性戀</a:t>
            </a:r>
          </a:p>
        </p:txBody>
      </p:sp>
      <p:sp>
        <p:nvSpPr>
          <p:cNvPr id="151563" name="Text Box 12"/>
          <p:cNvSpPr txBox="1">
            <a:spLocks noChangeArrowheads="1"/>
          </p:cNvSpPr>
          <p:nvPr/>
        </p:nvSpPr>
        <p:spPr bwMode="auto">
          <a:xfrm>
            <a:off x="5638800" y="228600"/>
            <a:ext cx="3048000" cy="1736725"/>
          </a:xfrm>
          <a:prstGeom prst="rect">
            <a:avLst/>
          </a:prstGeom>
          <a:solidFill>
            <a:srgbClr val="A3CE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5400" b="1"/>
              <a:t>問題</a:t>
            </a:r>
          </a:p>
          <a:p>
            <a:pPr algn="ctr"/>
            <a:r>
              <a:rPr lang="zh-TW" altLang="en-US" sz="5400" b="1"/>
              <a:t>所在</a:t>
            </a:r>
            <a:endParaRPr lang="en-US" sz="5400" b="1"/>
          </a:p>
        </p:txBody>
      </p:sp>
      <p:sp>
        <p:nvSpPr>
          <p:cNvPr id="151564" name="Text Box 13"/>
          <p:cNvSpPr txBox="1">
            <a:spLocks noChangeArrowheads="1"/>
          </p:cNvSpPr>
          <p:nvPr/>
        </p:nvSpPr>
        <p:spPr bwMode="auto">
          <a:xfrm>
            <a:off x="990600" y="3581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b="1">
                <a:ea typeface="新細明體" charset="0"/>
                <a:cs typeface="新細明體" charset="0"/>
              </a:rPr>
              <a:t>人文主義</a:t>
            </a:r>
          </a:p>
        </p:txBody>
      </p:sp>
      <p:sp>
        <p:nvSpPr>
          <p:cNvPr id="151565" name="Text Box 14"/>
          <p:cNvSpPr txBox="1">
            <a:spLocks noChangeArrowheads="1"/>
          </p:cNvSpPr>
          <p:nvPr/>
        </p:nvSpPr>
        <p:spPr bwMode="auto">
          <a:xfrm>
            <a:off x="8001000" y="35814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b="1">
                <a:ea typeface="新細明體" charset="0"/>
                <a:cs typeface="新細明體" charset="0"/>
              </a:rPr>
              <a:t>基督教</a:t>
            </a:r>
          </a:p>
        </p:txBody>
      </p:sp>
      <p:sp>
        <p:nvSpPr>
          <p:cNvPr id="265231" name="Oval 15"/>
          <p:cNvSpPr>
            <a:spLocks noChangeArrowheads="1"/>
          </p:cNvSpPr>
          <p:nvPr/>
        </p:nvSpPr>
        <p:spPr bwMode="auto">
          <a:xfrm rot="2167590">
            <a:off x="5630863" y="4191000"/>
            <a:ext cx="1295400" cy="1371600"/>
          </a:xfrm>
          <a:prstGeom prst="ellipse">
            <a:avLst/>
          </a:prstGeom>
          <a:noFill/>
          <a:ln w="57150">
            <a:solidFill>
              <a:srgbClr val="C0003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5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52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3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Castles-Solution: Evolution &amp; Creation 00409</a:t>
            </a:r>
          </a:p>
        </p:txBody>
      </p:sp>
      <p:pic>
        <p:nvPicPr>
          <p:cNvPr id="153602" name="Picture 3" descr="Castle-Sol Evol+Crea 004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4"/>
          <p:cNvSpPr txBox="1">
            <a:spLocks noChangeArrowheads="1"/>
          </p:cNvSpPr>
          <p:nvPr/>
        </p:nvSpPr>
        <p:spPr bwMode="auto">
          <a:xfrm>
            <a:off x="5181600" y="228600"/>
            <a:ext cx="3429000" cy="1431925"/>
          </a:xfrm>
          <a:prstGeom prst="rect">
            <a:avLst/>
          </a:prstGeom>
          <a:solidFill>
            <a:srgbClr val="A3CE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400" b="1"/>
              <a:t>解決</a:t>
            </a:r>
          </a:p>
          <a:p>
            <a:pPr algn="ctr"/>
            <a:r>
              <a:rPr lang="zh-TW" altLang="en-US" sz="4400" b="1"/>
              <a:t>辦法</a:t>
            </a:r>
            <a:endParaRPr lang="zh-TW" altLang="en-US" sz="1600" b="1"/>
          </a:p>
        </p:txBody>
      </p:sp>
      <p:sp>
        <p:nvSpPr>
          <p:cNvPr id="153604" name="Text Box 5"/>
          <p:cNvSpPr txBox="1">
            <a:spLocks noChangeArrowheads="1"/>
          </p:cNvSpPr>
          <p:nvPr/>
        </p:nvSpPr>
        <p:spPr bwMode="auto">
          <a:xfrm>
            <a:off x="2514600" y="5576888"/>
            <a:ext cx="1828800" cy="579437"/>
          </a:xfrm>
          <a:prstGeom prst="rect">
            <a:avLst/>
          </a:prstGeom>
          <a:solidFill>
            <a:srgbClr val="E2BC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進化論</a:t>
            </a:r>
            <a:endParaRPr lang="en-US" sz="3200" b="1"/>
          </a:p>
        </p:txBody>
      </p:sp>
      <p:sp>
        <p:nvSpPr>
          <p:cNvPr id="153605" name="Text Box 6"/>
          <p:cNvSpPr txBox="1">
            <a:spLocks noChangeArrowheads="1"/>
          </p:cNvSpPr>
          <p:nvPr/>
        </p:nvSpPr>
        <p:spPr bwMode="auto">
          <a:xfrm>
            <a:off x="5334000" y="5410200"/>
            <a:ext cx="1828800" cy="579438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創造論</a:t>
            </a:r>
            <a:endParaRPr lang="en-US" sz="3200" b="1"/>
          </a:p>
        </p:txBody>
      </p:sp>
      <p:sp>
        <p:nvSpPr>
          <p:cNvPr id="153606" name="Oval 7"/>
          <p:cNvSpPr>
            <a:spLocks noChangeArrowheads="1"/>
          </p:cNvSpPr>
          <p:nvPr/>
        </p:nvSpPr>
        <p:spPr bwMode="auto">
          <a:xfrm>
            <a:off x="2514600" y="457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家庭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解体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53607" name="Oval 8"/>
          <p:cNvSpPr>
            <a:spLocks noChangeArrowheads="1"/>
          </p:cNvSpPr>
          <p:nvPr/>
        </p:nvSpPr>
        <p:spPr bwMode="auto">
          <a:xfrm>
            <a:off x="1828800" y="14478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學校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暴力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53608" name="Oval 9"/>
          <p:cNvSpPr>
            <a:spLocks noChangeArrowheads="1"/>
          </p:cNvSpPr>
          <p:nvPr/>
        </p:nvSpPr>
        <p:spPr bwMode="auto">
          <a:xfrm>
            <a:off x="1371600" y="3810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同性戀</a:t>
            </a:r>
          </a:p>
        </p:txBody>
      </p:sp>
      <p:sp>
        <p:nvSpPr>
          <p:cNvPr id="153609" name="Rectangle 10"/>
          <p:cNvSpPr>
            <a:spLocks noChangeArrowheads="1"/>
          </p:cNvSpPr>
          <p:nvPr/>
        </p:nvSpPr>
        <p:spPr bwMode="auto">
          <a:xfrm>
            <a:off x="914400" y="35814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新細明體" charset="0"/>
                <a:cs typeface="新細明體" charset="0"/>
              </a:rPr>
              <a:t>人文主義</a:t>
            </a:r>
          </a:p>
        </p:txBody>
      </p:sp>
      <p:sp>
        <p:nvSpPr>
          <p:cNvPr id="153610" name="Rectangle 11"/>
          <p:cNvSpPr>
            <a:spLocks noChangeArrowheads="1"/>
          </p:cNvSpPr>
          <p:nvPr/>
        </p:nvSpPr>
        <p:spPr bwMode="auto">
          <a:xfrm>
            <a:off x="7848600" y="26670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新細明體" charset="0"/>
                <a:cs typeface="新細明體" charset="0"/>
              </a:rPr>
              <a:t>基督教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AiG Web Address 00439</a:t>
            </a:r>
          </a:p>
        </p:txBody>
      </p:sp>
      <p:sp>
        <p:nvSpPr>
          <p:cNvPr id="155650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698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</a:rPr>
              <a:t>Expelled Movie Clip</a:t>
            </a:r>
          </a:p>
        </p:txBody>
      </p:sp>
      <p:pic>
        <p:nvPicPr>
          <p:cNvPr id="157699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不准有智慧</a:t>
            </a:r>
            <a:r>
              <a:rPr lang="en-US" altLang="zh-TW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506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kern="12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kern="12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kern="1200" dirty="0" smtClean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創造链接地址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kern="1200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kern="1200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085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389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42</a:t>
            </a:r>
          </a:p>
        </p:txBody>
      </p:sp>
      <p:pic>
        <p:nvPicPr>
          <p:cNvPr id="40963" name="Picture 4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889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3117850" y="4287838"/>
            <a:ext cx="3681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tx2"/>
                </a:solidFill>
                <a:latin typeface="Comic Sans MS" charset="0"/>
                <a:cs typeface="Arial" charset="0"/>
              </a:rPr>
              <a:t>古代的耶利哥城</a:t>
            </a:r>
            <a:endParaRPr lang="en-US" altLang="zh-CN" sz="3200" b="1" smtClean="0">
              <a:solidFill>
                <a:schemeClr val="tx2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4" name="Text Box 6"/>
          <p:cNvSpPr txBox="1">
            <a:spLocks noChangeArrowheads="1"/>
          </p:cNvSpPr>
          <p:nvPr/>
        </p:nvSpPr>
        <p:spPr bwMode="auto">
          <a:xfrm>
            <a:off x="5000625" y="1074738"/>
            <a:ext cx="34210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accent1"/>
                </a:solidFill>
                <a:latin typeface="Comic Sans MS" charset="0"/>
                <a:cs typeface="Arial" charset="0"/>
              </a:rPr>
              <a:t>死海</a:t>
            </a:r>
            <a:endParaRPr lang="en-US" altLang="zh-CN" sz="3200" b="1" smtClean="0">
              <a:solidFill>
                <a:schemeClr val="accent1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5" name="Text Box 7"/>
          <p:cNvSpPr txBox="1">
            <a:spLocks noChangeArrowheads="1"/>
          </p:cNvSpPr>
          <p:nvPr/>
        </p:nvSpPr>
        <p:spPr bwMode="auto">
          <a:xfrm>
            <a:off x="1446213" y="1490663"/>
            <a:ext cx="34210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accent1"/>
                </a:solidFill>
                <a:latin typeface="Comic Sans MS" charset="0"/>
                <a:cs typeface="Arial" charset="0"/>
              </a:rPr>
              <a:t>约旦河</a:t>
            </a:r>
            <a:endParaRPr lang="en-US" altLang="zh-CN" sz="3200" b="1" smtClean="0">
              <a:solidFill>
                <a:schemeClr val="accent1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6" name="Arc 8"/>
          <p:cNvSpPr>
            <a:spLocks/>
          </p:cNvSpPr>
          <p:nvPr/>
        </p:nvSpPr>
        <p:spPr bwMode="auto">
          <a:xfrm flipH="1" flipV="1">
            <a:off x="1566863" y="1693863"/>
            <a:ext cx="2376487" cy="20589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897" name="Arc 9"/>
          <p:cNvSpPr>
            <a:spLocks/>
          </p:cNvSpPr>
          <p:nvPr/>
        </p:nvSpPr>
        <p:spPr bwMode="auto">
          <a:xfrm flipH="1" flipV="1">
            <a:off x="1296988" y="1693863"/>
            <a:ext cx="2351087" cy="25114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898" name="Arc 10"/>
          <p:cNvSpPr>
            <a:spLocks/>
          </p:cNvSpPr>
          <p:nvPr/>
        </p:nvSpPr>
        <p:spPr bwMode="auto">
          <a:xfrm flipH="1" flipV="1">
            <a:off x="1054100" y="1685925"/>
            <a:ext cx="1892300" cy="2824163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703263" y="5661025"/>
            <a:ext cx="79184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Comic Sans MS" charset="0"/>
                <a:cs typeface="Arial" charset="0"/>
              </a:rPr>
              <a:t>从耶利哥的东面观望约旦</a:t>
            </a:r>
            <a:endParaRPr lang="en-US" altLang="zh-CN" sz="3200" b="1">
              <a:solidFill>
                <a:srgbClr val="FFEA18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2424113" y="2979738"/>
            <a:ext cx="36814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tx2"/>
                </a:solidFill>
                <a:latin typeface="Comic Sans MS" charset="0"/>
                <a:cs typeface="Arial" charset="0"/>
              </a:rPr>
              <a:t>现代的耶利哥城</a:t>
            </a:r>
            <a:endParaRPr lang="en-US" altLang="zh-CN" sz="3200" b="1" smtClean="0">
              <a:solidFill>
                <a:schemeClr val="tx2"/>
              </a:solidFill>
              <a:latin typeface="Comic Sans MS" charset="0"/>
              <a:cs typeface="Arial" charset="0"/>
            </a:endParaRPr>
          </a:p>
        </p:txBody>
      </p:sp>
      <p:grpSp>
        <p:nvGrpSpPr>
          <p:cNvPr id="40973" name="Group 14"/>
          <p:cNvGrpSpPr>
            <a:grpSpLocks/>
          </p:cNvGrpSpPr>
          <p:nvPr/>
        </p:nvGrpSpPr>
        <p:grpSpPr bwMode="auto">
          <a:xfrm>
            <a:off x="7948613" y="3429000"/>
            <a:ext cx="955675" cy="1330325"/>
            <a:chOff x="5007" y="2160"/>
            <a:chExt cx="602" cy="838"/>
          </a:xfrm>
        </p:grpSpPr>
        <p:grpSp>
          <p:nvGrpSpPr>
            <p:cNvPr id="40977" name="Group 15"/>
            <p:cNvGrpSpPr>
              <a:grpSpLocks/>
            </p:cNvGrpSpPr>
            <p:nvPr/>
          </p:nvGrpSpPr>
          <p:grpSpPr bwMode="auto">
            <a:xfrm>
              <a:off x="5007" y="2160"/>
              <a:ext cx="602" cy="838"/>
              <a:chOff x="5007" y="2160"/>
              <a:chExt cx="602" cy="838"/>
            </a:xfrm>
          </p:grpSpPr>
          <p:grpSp>
            <p:nvGrpSpPr>
              <p:cNvPr id="40979" name="Group 16"/>
              <p:cNvGrpSpPr>
                <a:grpSpLocks/>
              </p:cNvGrpSpPr>
              <p:nvPr/>
            </p:nvGrpSpPr>
            <p:grpSpPr bwMode="auto">
              <a:xfrm>
                <a:off x="5007" y="2160"/>
                <a:ext cx="602" cy="838"/>
                <a:chOff x="5007" y="2160"/>
                <a:chExt cx="602" cy="838"/>
              </a:xfrm>
            </p:grpSpPr>
            <p:grpSp>
              <p:nvGrpSpPr>
                <p:cNvPr id="40981" name="Group 17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40983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40985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40986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5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800" b="1">
                          <a:solidFill>
                            <a:srgbClr val="000000"/>
                          </a:solidFill>
                          <a:cs typeface="Arial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40987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40988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40989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40990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91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92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93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94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95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摩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西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  <p:sp>
                  <p:nvSpPr>
                    <p:cNvPr id="40996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97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88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出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埃及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40984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404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eaLnBrk="0" hangingPunct="0"/>
                    <a:r>
                      <a:rPr lang="zh-CN" altLang="en-US" sz="900" b="1">
                        <a:solidFill>
                          <a:srgbClr val="000000"/>
                        </a:solidFill>
                        <a:cs typeface="Arial" charset="0"/>
                      </a:rPr>
                      <a:t>西奈山</a:t>
                    </a:r>
                    <a:endParaRPr lang="en-US" altLang="zh-CN" sz="900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sp>
              <p:nvSpPr>
                <p:cNvPr id="40982" name="Rectangle 33"/>
                <p:cNvSpPr>
                  <a:spLocks noChangeArrowheads="1"/>
                </p:cNvSpPr>
                <p:nvPr/>
              </p:nvSpPr>
              <p:spPr bwMode="auto">
                <a:xfrm>
                  <a:off x="5087" y="2520"/>
                  <a:ext cx="522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/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德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民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礼</a:t>
                  </a:r>
                  <a:endParaRPr lang="zh-CN" altLang="en-US" sz="1600" b="1">
                    <a:solidFill>
                      <a:srgbClr val="00DFCA"/>
                    </a:solidFill>
                    <a:latin typeface="Comic Sans MS" charset="0"/>
                    <a:cs typeface="Arial" charset="0"/>
                  </a:endParaRPr>
                </a:p>
              </p:txBody>
            </p:sp>
          </p:grpSp>
          <p:sp>
            <p:nvSpPr>
              <p:cNvPr id="40980" name="Rectangle 34"/>
              <p:cNvSpPr>
                <a:spLocks noChangeArrowheads="1"/>
              </p:cNvSpPr>
              <p:nvPr/>
            </p:nvSpPr>
            <p:spPr bwMode="auto">
              <a:xfrm>
                <a:off x="5054" y="263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zh-CN" altLang="en-US" sz="900" b="1">
                    <a:solidFill>
                      <a:srgbClr val="000000"/>
                    </a:solidFill>
                    <a:cs typeface="Arial" charset="0"/>
                  </a:rPr>
                  <a:t>加低斯巴尼亚</a:t>
                </a:r>
                <a:endParaRPr lang="zh-CN" altLang="en-US" sz="1600" b="1">
                  <a:solidFill>
                    <a:srgbClr val="00DFCA"/>
                  </a:solidFill>
                  <a:latin typeface="Comic Sans MS" charset="0"/>
                  <a:cs typeface="Arial" charset="0"/>
                </a:endParaRPr>
              </a:p>
            </p:txBody>
          </p:sp>
        </p:grpSp>
        <p:sp>
          <p:nvSpPr>
            <p:cNvPr id="40978" name="Rectangle 35"/>
            <p:cNvSpPr>
              <a:spLocks noChangeArrowheads="1"/>
            </p:cNvSpPr>
            <p:nvPr/>
          </p:nvSpPr>
          <p:spPr bwMode="auto">
            <a:xfrm>
              <a:off x="5204" y="2749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altLang="zh-CN" sz="900" b="1">
                  <a:solidFill>
                    <a:srgbClr val="000000"/>
                  </a:solidFill>
                  <a:cs typeface="Arial" charset="0"/>
                </a:rPr>
                <a:t>40</a:t>
              </a:r>
            </a:p>
          </p:txBody>
        </p:sp>
      </p:grpSp>
      <p:sp>
        <p:nvSpPr>
          <p:cNvPr id="40974" name="Text Box 36"/>
          <p:cNvSpPr txBox="1">
            <a:spLocks noChangeArrowheads="1"/>
          </p:cNvSpPr>
          <p:nvPr/>
        </p:nvSpPr>
        <p:spPr bwMode="auto">
          <a:xfrm>
            <a:off x="7065963" y="6284913"/>
            <a:ext cx="1489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200" b="1">
                <a:cs typeface="Arial" charset="0"/>
              </a:rPr>
              <a:t>学生手册第</a:t>
            </a:r>
            <a:r>
              <a:rPr lang="en-US" altLang="zh-CN" sz="1200" b="1">
                <a:cs typeface="Arial" charset="0"/>
              </a:rPr>
              <a:t>26-29</a:t>
            </a:r>
            <a:r>
              <a:rPr lang="zh-CN" altLang="en-US" sz="1200" b="1">
                <a:cs typeface="Arial" charset="0"/>
              </a:rPr>
              <a:t>页</a:t>
            </a:r>
          </a:p>
        </p:txBody>
      </p:sp>
      <p:sp>
        <p:nvSpPr>
          <p:cNvPr id="293925" name="Arc 37"/>
          <p:cNvSpPr>
            <a:spLocks/>
          </p:cNvSpPr>
          <p:nvPr/>
        </p:nvSpPr>
        <p:spPr bwMode="auto">
          <a:xfrm flipH="1" flipV="1">
            <a:off x="779463" y="1830388"/>
            <a:ext cx="1587500" cy="2941637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926" name="Arc 38"/>
          <p:cNvSpPr>
            <a:spLocks/>
          </p:cNvSpPr>
          <p:nvPr/>
        </p:nvSpPr>
        <p:spPr bwMode="auto">
          <a:xfrm flipH="1" flipV="1">
            <a:off x="1890713" y="1762125"/>
            <a:ext cx="2365375" cy="1235075"/>
          </a:xfrm>
          <a:custGeom>
            <a:avLst/>
            <a:gdLst>
              <a:gd name="G0" fmla="+- 0 0 0"/>
              <a:gd name="G1" fmla="+- 21583 0 0"/>
              <a:gd name="G2" fmla="+- 21600 0 0"/>
              <a:gd name="T0" fmla="*/ 847 w 21600"/>
              <a:gd name="T1" fmla="*/ 0 h 21583"/>
              <a:gd name="T2" fmla="*/ 21600 w 21600"/>
              <a:gd name="T3" fmla="*/ 21583 h 21583"/>
              <a:gd name="T4" fmla="*/ 0 w 21600"/>
              <a:gd name="T5" fmla="*/ 21583 h 2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3" fill="none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</a:path>
              <a:path w="21600" h="21583" stroke="0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  <a:lnTo>
                  <a:pt x="0" y="2158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9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9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9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058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lang="en-US" altLang="zh-CN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5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2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1:3-31</a:t>
            </a:r>
          </a:p>
        </p:txBody>
      </p:sp>
      <p:sp>
        <p:nvSpPr>
          <p:cNvPr id="45066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5067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45071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24274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224275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24276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4277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autoUpdateAnimBg="0"/>
      <p:bldP spid="224261" grpId="0" autoUpdateAnimBg="0"/>
      <p:bldP spid="224262" grpId="0" autoUpdateAnimBg="0"/>
      <p:bldP spid="224263" grpId="0" autoUpdateAnimBg="0"/>
      <p:bldP spid="224264" grpId="0" autoUpdateAnimBg="0"/>
      <p:bldP spid="224265" grpId="0" autoUpdateAnimBg="0"/>
      <p:bldP spid="224274" grpId="0" animBg="1"/>
      <p:bldP spid="224275" grpId="0" animBg="1"/>
      <p:bldP spid="224276" grpId="0" animBg="1"/>
      <p:bldP spid="22427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Arial"/>
        <a:cs typeface="Arial"/>
      </a:majorFont>
      <a:minorFont>
        <a:latin typeface="Time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3257</TotalTime>
  <Words>1317</Words>
  <Application>Microsoft Macintosh PowerPoint</Application>
  <PresentationFormat>On-screen Show (4:3)</PresentationFormat>
  <Paragraphs>402</Paragraphs>
  <Slides>66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66</vt:i4>
      </vt:variant>
    </vt:vector>
  </HeadingPairs>
  <TitlesOfParts>
    <vt:vector size="87" baseType="lpstr">
      <vt:lpstr>Arial</vt:lpstr>
      <vt:lpstr>ＭＳ Ｐゴシック</vt:lpstr>
      <vt:lpstr>Geneva</vt:lpstr>
      <vt:lpstr>Times</vt:lpstr>
      <vt:lpstr>Monotype Sorts</vt:lpstr>
      <vt:lpstr>Wingdings</vt:lpstr>
      <vt:lpstr>Comic Sans MS</vt:lpstr>
      <vt:lpstr>SimSun</vt:lpstr>
      <vt:lpstr>Times New Roman</vt:lpstr>
      <vt:lpstr>Hebpar</vt:lpstr>
      <vt:lpstr>Greekth</vt:lpstr>
      <vt:lpstr>华文细黑</vt:lpstr>
      <vt:lpstr>DFKai-SB</vt:lpstr>
      <vt:lpstr>新細明體</vt:lpstr>
      <vt:lpstr>Arial Black</vt:lpstr>
      <vt:lpstr>Alan Den</vt:lpstr>
      <vt:lpstr>Default Design</vt:lpstr>
      <vt:lpstr>1_untitled 3</vt:lpstr>
      <vt:lpstr>Orbit</vt:lpstr>
      <vt:lpstr>Title &amp; Bullets</vt:lpstr>
      <vt:lpstr>8_Default Design</vt:lpstr>
      <vt:lpstr>“起初”</vt:lpstr>
      <vt:lpstr>经卷名称</vt:lpstr>
      <vt:lpstr>创世记之问题</vt:lpstr>
      <vt:lpstr>与创世记同观的记录</vt:lpstr>
      <vt:lpstr>Black</vt:lpstr>
      <vt:lpstr>PowerPoint Presentation</vt:lpstr>
      <vt:lpstr>PowerPoint Presentation</vt:lpstr>
      <vt:lpstr>Black</vt:lpstr>
      <vt:lpstr>六天的创造</vt:lpstr>
      <vt:lpstr>六天创造</vt:lpstr>
      <vt:lpstr>第一天</vt:lpstr>
      <vt:lpstr>空虚混沌</vt:lpstr>
      <vt:lpstr>光</vt:lpstr>
      <vt:lpstr>第一天</vt:lpstr>
      <vt:lpstr>第二天</vt:lpstr>
      <vt:lpstr>空气</vt:lpstr>
      <vt:lpstr>天</vt:lpstr>
      <vt:lpstr>第二天</vt:lpstr>
      <vt:lpstr>第三天</vt:lpstr>
      <vt:lpstr>地和海</vt:lpstr>
      <vt:lpstr>青草</vt:lpstr>
      <vt:lpstr>第三天</vt:lpstr>
      <vt:lpstr>第四天</vt:lpstr>
      <vt:lpstr>太阳与月亮</vt:lpstr>
      <vt:lpstr>太阳</vt:lpstr>
      <vt:lpstr>月阳</vt:lpstr>
      <vt:lpstr>从星</vt:lpstr>
      <vt:lpstr>第四天</vt:lpstr>
      <vt:lpstr>第五天</vt:lpstr>
      <vt:lpstr>雀鸟</vt:lpstr>
      <vt:lpstr>金鱼</vt:lpstr>
      <vt:lpstr>企鹅</vt:lpstr>
      <vt:lpstr>滋生繁多</vt:lpstr>
      <vt:lpstr>第五天</vt:lpstr>
      <vt:lpstr>动物</vt:lpstr>
      <vt:lpstr>人</vt:lpstr>
      <vt:lpstr>女人</vt:lpstr>
      <vt:lpstr>命令</vt:lpstr>
      <vt:lpstr>总结</vt:lpstr>
      <vt:lpstr>第七日</vt:lpstr>
      <vt:lpstr>安息</vt:lpstr>
      <vt:lpstr>六天的创造</vt:lpstr>
      <vt:lpstr>创造或进化论 ？</vt:lpstr>
      <vt:lpstr>神在第六日 创造了恐龙 </vt:lpstr>
      <vt:lpstr>进化论是依据转变的理论 </vt:lpstr>
      <vt:lpstr>Expelled Movie Clip</vt:lpstr>
      <vt:lpstr>Black</vt:lpstr>
      <vt:lpstr>The 24-Hour View</vt:lpstr>
      <vt:lpstr>為何24小時?</vt:lpstr>
      <vt:lpstr>Psalm 11:3 KJV 00422</vt:lpstr>
      <vt:lpstr>House 1 00418</vt:lpstr>
      <vt:lpstr>House 2 00419</vt:lpstr>
      <vt:lpstr>House 3 00420</vt:lpstr>
      <vt:lpstr>Blocks-Genesis Doctrine &amp; Doctrines 00405</vt:lpstr>
      <vt:lpstr>Blocks-God's Word &amp; Man's Opinion 00403</vt:lpstr>
      <vt:lpstr>Q335-Sagan 00434</vt:lpstr>
      <vt:lpstr>Evolution: Death-Man 00413</vt:lpstr>
      <vt:lpstr>Creation: Actions-Death 00412</vt:lpstr>
      <vt:lpstr>Reinterpretations 00363</vt:lpstr>
      <vt:lpstr>Black</vt:lpstr>
      <vt:lpstr>Castles-Problem: Evolution &amp; Creation 00408</vt:lpstr>
      <vt:lpstr>Castles-Solution: Evolution &amp; Creation 00409</vt:lpstr>
      <vt:lpstr>AiG Web Address 00439</vt:lpstr>
      <vt:lpstr>Expelled Movie Clip</vt:lpstr>
      <vt:lpstr>PowerPoint Presentation</vt:lpstr>
      <vt:lpstr>創造链接地址 BibleStudyDownloads.org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</dc:title>
  <dc:creator>user</dc:creator>
  <cp:lastModifiedBy>Rick Griffith</cp:lastModifiedBy>
  <cp:revision>211</cp:revision>
  <dcterms:created xsi:type="dcterms:W3CDTF">2006-10-18T02:07:35Z</dcterms:created>
  <dcterms:modified xsi:type="dcterms:W3CDTF">2018-08-10T03:53:40Z</dcterms:modified>
</cp:coreProperties>
</file>